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2"/>
  </p:notesMasterIdLst>
  <p:sldIdLst>
    <p:sldId id="343" r:id="rId2"/>
    <p:sldId id="421" r:id="rId3"/>
    <p:sldId id="432" r:id="rId4"/>
    <p:sldId id="425" r:id="rId5"/>
    <p:sldId id="426" r:id="rId6"/>
    <p:sldId id="410" r:id="rId7"/>
    <p:sldId id="431" r:id="rId8"/>
    <p:sldId id="433" r:id="rId9"/>
    <p:sldId id="434" r:id="rId10"/>
    <p:sldId id="435" r:id="rId11"/>
    <p:sldId id="438" r:id="rId12"/>
    <p:sldId id="440" r:id="rId13"/>
    <p:sldId id="449" r:id="rId14"/>
    <p:sldId id="450" r:id="rId15"/>
    <p:sldId id="451" r:id="rId16"/>
    <p:sldId id="452" r:id="rId17"/>
    <p:sldId id="453" r:id="rId18"/>
    <p:sldId id="454" r:id="rId19"/>
    <p:sldId id="455" r:id="rId20"/>
    <p:sldId id="456" r:id="rId21"/>
    <p:sldId id="457" r:id="rId22"/>
    <p:sldId id="458" r:id="rId23"/>
    <p:sldId id="459" r:id="rId24"/>
    <p:sldId id="441" r:id="rId25"/>
    <p:sldId id="442" r:id="rId26"/>
    <p:sldId id="443" r:id="rId27"/>
    <p:sldId id="445" r:id="rId28"/>
    <p:sldId id="448" r:id="rId29"/>
    <p:sldId id="461" r:id="rId30"/>
    <p:sldId id="408" r:id="rId31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FF99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6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71231A-AAC6-4128-BD07-6D7714FCBF4F}" type="datetimeFigureOut">
              <a:rPr lang="pt-BR"/>
              <a:pPr>
                <a:defRPr/>
              </a:pPr>
              <a:t>30/01/2019</a:t>
            </a:fld>
            <a:endParaRPr lang="pt-BR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BR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205C08-04B7-4858-9928-487B8EC758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3936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21CF0-107B-48F4-98C4-D0A5E8F68DA2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A295C-40FB-4B66-9434-4BA89DDDCE7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5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33FBA-60BD-4FED-A170-0FA9FFADA3BF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45A0D-3B7A-4839-8956-E9940BD603E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2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26288" y="609600"/>
            <a:ext cx="2147887" cy="54324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77863" y="609600"/>
            <a:ext cx="6296025" cy="54324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2C1FD-A2FB-42E9-8F9B-598087FB8260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21360-62A6-4F71-8B7B-38697EAB1D3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92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e diagrama ou organo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SmartArt 2"/>
          <p:cNvSpPr>
            <a:spLocks noGrp="1"/>
          </p:cNvSpPr>
          <p:nvPr>
            <p:ph type="dgm" idx="1"/>
          </p:nvPr>
        </p:nvSpPr>
        <p:spPr>
          <a:xfrm>
            <a:off x="677863" y="2160588"/>
            <a:ext cx="8596312" cy="3881437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67386-B69A-44E1-A288-E4E6F8061C61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29675-3014-428F-925A-2910FC0732B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2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28215-5723-42C6-B303-C8B19FDD0102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4FD56-CA66-4FC4-8570-DB22FA30E5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896E9-0412-4803-AC60-E37A83E823BD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73FFA-67D5-444A-9FE1-5A38B91732F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8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77863" y="2160588"/>
            <a:ext cx="4221162" cy="3881437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051425" y="2160588"/>
            <a:ext cx="4222750" cy="3881437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FC0B4-7567-4360-969A-F959BD2DF186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FBB4-DD1D-4382-89B0-3707C86D370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1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9337-F5FF-4B99-94BA-8CB80F67EAEB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0509E-1E84-4AE4-8DE3-403C523CA13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6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3D2EE-D5F6-4BAA-9B38-F0313A21C62E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3E6E1-6509-49E9-8015-C1DA48A6A06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ED837-9D8C-48EA-AC7F-8649053F83CF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4EC2B-80D2-414A-B9C3-28F83BCDA26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5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864B5-D4E7-4EE7-8489-D5229A307E78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6B141-CDA2-4CFC-853D-3DD8B852CD4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6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E401A-F290-45BE-A11C-23352E2AFAE2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A1C7E-C91F-4DC3-A7F9-8EBCE035887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19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1027" name="Imagem 3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863" y="5737225"/>
            <a:ext cx="766762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 smtClean="0"/>
              <a:t>Clique para editar o estilo</a:t>
            </a:r>
            <a:endParaRPr lang="en-US" altLang="pt-BR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 smtClean="0"/>
              <a:t>Clique para editar os estilos</a:t>
            </a:r>
          </a:p>
          <a:p>
            <a:pPr lvl="1"/>
            <a:r>
              <a:rPr lang="pt-PT" altLang="pt-BR" smtClean="0"/>
              <a:t>Segundo nível</a:t>
            </a:r>
          </a:p>
          <a:p>
            <a:pPr lvl="2"/>
            <a:r>
              <a:rPr lang="pt-PT" altLang="pt-BR" smtClean="0"/>
              <a:t>Terceiro nível</a:t>
            </a:r>
          </a:p>
          <a:p>
            <a:pPr lvl="3"/>
            <a:r>
              <a:rPr lang="pt-PT" altLang="pt-BR" smtClean="0"/>
              <a:t>Quarto nível</a:t>
            </a:r>
          </a:p>
          <a:p>
            <a:pPr lvl="4"/>
            <a:r>
              <a:rPr lang="pt-PT" altLang="pt-BR" smtClean="0"/>
              <a:t>Quinto nível</a:t>
            </a:r>
            <a:endParaRPr lang="en-US" altLang="pt-BR" smtClean="0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2F3EE3-4064-44C1-9231-0E5A94C8AE72}" type="datetimeFigureOut">
              <a:rPr lang="en-US"/>
              <a:pPr>
                <a:defRPr/>
              </a:pPr>
              <a:t>1/30/2019</a:t>
            </a:fld>
            <a:endParaRPr lang="en-US"/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1550" y="6042025"/>
            <a:ext cx="682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A4B6792B-C4A5-41BD-88C9-CF6AF746047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pic>
        <p:nvPicPr>
          <p:cNvPr id="1033" name="Imagem 3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863" y="5737225"/>
            <a:ext cx="766762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ifspguarulhos/?fref=t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csp.gru@ifsp.edu.br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estudante.sptrans.com.br/" TargetMode="External"/><Relationship Id="rId2" Type="http://schemas.openxmlformats.org/officeDocument/2006/relationships/hyperlink" Target="http://www.guarupass.com.br/hom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ragru@ifsp.edu.br" TargetMode="External"/><Relationship Id="rId5" Type="http://schemas.openxmlformats.org/officeDocument/2006/relationships/hyperlink" Target="http://portal.ifspguarulhos.edu.br/index.php/apoio-ao-aluno.html" TargetMode="External"/><Relationship Id="rId4" Type="http://schemas.openxmlformats.org/officeDocument/2006/relationships/hyperlink" Target="http://www.emtu.sp.gov.br/passe/indexregiao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fsp.edu.b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title" idx="4294967295"/>
          </p:nvPr>
        </p:nvSpPr>
        <p:spPr>
          <a:xfrm>
            <a:off x="793750" y="993775"/>
            <a:ext cx="8596313" cy="1320800"/>
          </a:xfrm>
        </p:spPr>
        <p:txBody>
          <a:bodyPr anchor="b"/>
          <a:lstStyle/>
          <a:p>
            <a:pPr algn="ctr" eaLnBrk="1" hangingPunct="1"/>
            <a:r>
              <a:rPr lang="pt-BR" altLang="pt-BR" sz="2800" b="1" dirty="0" smtClean="0"/>
              <a:t>Instituto Federal de Educação, Ciência e Tecnologia de São Paulo</a:t>
            </a:r>
            <a:r>
              <a:rPr lang="pt-BR" altLang="pt-BR" sz="2800" dirty="0" smtClean="0"/>
              <a:t/>
            </a:r>
            <a:br>
              <a:rPr lang="pt-BR" altLang="pt-BR" sz="2800" dirty="0" smtClean="0"/>
            </a:br>
            <a:r>
              <a:rPr lang="pt-BR" altLang="pt-BR" sz="2800" b="1" i="1" dirty="0" smtClean="0"/>
              <a:t>Campus</a:t>
            </a:r>
            <a:r>
              <a:rPr lang="pt-BR" altLang="pt-BR" sz="2800" b="1" dirty="0" smtClean="0"/>
              <a:t> Guarulhos</a:t>
            </a:r>
            <a:r>
              <a:rPr lang="pt-BR" altLang="pt-BR" sz="2800" dirty="0" smtClean="0"/>
              <a:t/>
            </a:r>
            <a:br>
              <a:rPr lang="pt-BR" altLang="pt-BR" sz="2800" dirty="0" smtClean="0"/>
            </a:br>
            <a:endParaRPr lang="pt-BR" altLang="pt-BR" sz="2800" dirty="0" smtClean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89001" y="2579810"/>
            <a:ext cx="8501062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indent="0" algn="ctr">
              <a:buNone/>
            </a:pPr>
            <a:r>
              <a:rPr lang="pt-BR" altLang="pt-BR" sz="3200" b="1" dirty="0" smtClean="0"/>
              <a:t>1ª. Reunião de Pais </a:t>
            </a:r>
          </a:p>
          <a:p>
            <a:pPr marL="0" indent="0" algn="ctr">
              <a:buNone/>
            </a:pPr>
            <a:r>
              <a:rPr lang="pt-BR" altLang="pt-BR" sz="3200" b="1" dirty="0" smtClean="0"/>
              <a:t>Ensino Médio </a:t>
            </a:r>
            <a:r>
              <a:rPr lang="pt-BR" altLang="pt-BR" sz="3200" b="1" dirty="0" smtClean="0"/>
              <a:t>Integrado</a:t>
            </a:r>
          </a:p>
          <a:p>
            <a:pPr marL="0" indent="0" algn="ctr">
              <a:buNone/>
            </a:pPr>
            <a:r>
              <a:rPr lang="pt-BR" altLang="pt-BR" sz="3200" b="1" dirty="0" smtClean="0"/>
              <a:t>2019</a:t>
            </a:r>
            <a:endParaRPr lang="pt-BR" altLang="pt-BR" sz="3200" b="1" dirty="0" smtClean="0"/>
          </a:p>
          <a:p>
            <a:pPr marL="0" indent="0" algn="ctr">
              <a:buNone/>
            </a:pPr>
            <a:endParaRPr lang="pt-BR" alt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dirty="0"/>
              <a:t>O IFSP Guarulhos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547446"/>
            <a:ext cx="8596312" cy="4494579"/>
          </a:xfrm>
        </p:spPr>
        <p:txBody>
          <a:bodyPr/>
          <a:lstStyle/>
          <a:p>
            <a:r>
              <a:rPr lang="pt-BR" dirty="0"/>
              <a:t>Coordenadoria </a:t>
            </a:r>
            <a:r>
              <a:rPr lang="pt-BR" dirty="0" smtClean="0"/>
              <a:t>Sociopedagógica (CSP) – Sala G12;</a:t>
            </a:r>
          </a:p>
          <a:p>
            <a:r>
              <a:rPr lang="pt-BR" dirty="0" smtClean="0"/>
              <a:t>Equipe</a:t>
            </a:r>
            <a:endParaRPr lang="pt-BR" dirty="0"/>
          </a:p>
          <a:p>
            <a:pPr lvl="1"/>
            <a:r>
              <a:rPr lang="pt-BR" altLang="pt-BR" sz="1800" dirty="0" smtClean="0">
                <a:solidFill>
                  <a:schemeClr val="tx1"/>
                </a:solidFill>
              </a:rPr>
              <a:t>Natalie </a:t>
            </a:r>
            <a:r>
              <a:rPr lang="pt-BR" altLang="pt-BR" sz="1800" dirty="0">
                <a:solidFill>
                  <a:schemeClr val="tx1"/>
                </a:solidFill>
              </a:rPr>
              <a:t>(</a:t>
            </a:r>
            <a:r>
              <a:rPr lang="pt-BR" altLang="pt-BR" sz="1800" dirty="0" smtClean="0">
                <a:solidFill>
                  <a:schemeClr val="tx1"/>
                </a:solidFill>
              </a:rPr>
              <a:t>Pedagoga)</a:t>
            </a:r>
            <a:endParaRPr lang="pt-BR" altLang="pt-BR" sz="1800" dirty="0">
              <a:solidFill>
                <a:schemeClr val="tx1"/>
              </a:solidFill>
            </a:endParaRPr>
          </a:p>
          <a:p>
            <a:pPr lvl="1"/>
            <a:r>
              <a:rPr lang="pt-BR" altLang="pt-BR" sz="1800" dirty="0">
                <a:solidFill>
                  <a:schemeClr val="tx1"/>
                </a:solidFill>
              </a:rPr>
              <a:t>Christiane (Nutricionista)</a:t>
            </a:r>
          </a:p>
          <a:p>
            <a:pPr lvl="1"/>
            <a:r>
              <a:rPr lang="pt-BR" altLang="pt-BR" sz="1800" dirty="0" smtClean="0">
                <a:solidFill>
                  <a:schemeClr val="tx1"/>
                </a:solidFill>
              </a:rPr>
              <a:t>Rodrigo </a:t>
            </a:r>
            <a:r>
              <a:rPr lang="pt-BR" altLang="pt-BR" sz="1800" dirty="0">
                <a:solidFill>
                  <a:schemeClr val="tx1"/>
                </a:solidFill>
              </a:rPr>
              <a:t>(Tradutor e Intérprete de LIBRAS)</a:t>
            </a:r>
          </a:p>
          <a:p>
            <a:pPr lvl="1"/>
            <a:r>
              <a:rPr lang="pt-BR" altLang="pt-BR" sz="1800" dirty="0" err="1">
                <a:solidFill>
                  <a:schemeClr val="tx1"/>
                </a:solidFill>
              </a:rPr>
              <a:t>Susannah</a:t>
            </a:r>
            <a:r>
              <a:rPr lang="pt-BR" altLang="pt-BR" sz="1800" dirty="0">
                <a:solidFill>
                  <a:schemeClr val="tx1"/>
                </a:solidFill>
              </a:rPr>
              <a:t> (Assistente Social)</a:t>
            </a:r>
          </a:p>
          <a:p>
            <a:pPr lvl="1"/>
            <a:r>
              <a:rPr lang="pt-BR" altLang="pt-BR" sz="1800" dirty="0">
                <a:solidFill>
                  <a:schemeClr val="tx1"/>
                </a:solidFill>
              </a:rPr>
              <a:t>Thiago (Técnico em Assuntos Educacionais)</a:t>
            </a:r>
          </a:p>
          <a:p>
            <a:pPr lvl="1"/>
            <a:endParaRPr lang="pt-BR" altLang="pt-BR" sz="1800" dirty="0" smtClean="0">
              <a:solidFill>
                <a:schemeClr val="tx1"/>
              </a:solidFill>
            </a:endParaRPr>
          </a:p>
          <a:p>
            <a:pPr lvl="1"/>
            <a:r>
              <a:rPr lang="pt-BR" altLang="pt-BR" sz="1800" dirty="0">
                <a:solidFill>
                  <a:schemeClr val="tx1"/>
                </a:solidFill>
              </a:rPr>
              <a:t>Andrea (Pedagoga) </a:t>
            </a:r>
            <a:r>
              <a:rPr lang="pt-BR" altLang="pt-BR" sz="1800" dirty="0" smtClean="0">
                <a:solidFill>
                  <a:schemeClr val="tx1"/>
                </a:solidFill>
              </a:rPr>
              <a:t>– afastada para qualificação</a:t>
            </a:r>
          </a:p>
          <a:p>
            <a:pPr lvl="1"/>
            <a:r>
              <a:rPr lang="pt-BR" altLang="pt-BR" sz="1800" dirty="0">
                <a:solidFill>
                  <a:schemeClr val="tx1"/>
                </a:solidFill>
              </a:rPr>
              <a:t>Elizabeth (Psicóloga</a:t>
            </a:r>
            <a:r>
              <a:rPr lang="pt-BR" altLang="pt-BR" sz="1800" dirty="0" smtClean="0">
                <a:solidFill>
                  <a:schemeClr val="tx1"/>
                </a:solidFill>
              </a:rPr>
              <a:t>) – lotada na reitoria</a:t>
            </a:r>
            <a:endParaRPr lang="pt-BR" altLang="pt-BR" sz="1800" dirty="0">
              <a:solidFill>
                <a:schemeClr val="tx1"/>
              </a:solidFill>
            </a:endParaRPr>
          </a:p>
          <a:p>
            <a:pPr lvl="1"/>
            <a:endParaRPr lang="pt-BR" altLang="pt-BR" sz="1800" dirty="0">
              <a:solidFill>
                <a:schemeClr val="tx1"/>
              </a:solidFill>
            </a:endParaRPr>
          </a:p>
          <a:p>
            <a:pPr lvl="1"/>
            <a:endParaRPr lang="pt-BR" altLang="pt-B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78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dirty="0"/>
              <a:t>Programa de Auxílio Permanência - PAP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651248"/>
            <a:ext cx="8596312" cy="4390778"/>
          </a:xfrm>
        </p:spPr>
        <p:txBody>
          <a:bodyPr/>
          <a:lstStyle/>
          <a:p>
            <a:pPr lvl="1" algn="just"/>
            <a:r>
              <a:rPr lang="pt-BR" sz="1800" dirty="0" smtClean="0"/>
              <a:t>O </a:t>
            </a:r>
            <a:r>
              <a:rPr lang="pt-BR" sz="1800" dirty="0"/>
              <a:t>objetivo é </a:t>
            </a:r>
            <a:r>
              <a:rPr lang="pt-BR" sz="1800" b="1" dirty="0"/>
              <a:t>apoiar a permanência </a:t>
            </a:r>
            <a:r>
              <a:rPr lang="pt-BR" sz="1800" dirty="0"/>
              <a:t>na instituição, por meio de auxílios financeiros mensais para Alimentação, Transporte e Apoio </a:t>
            </a:r>
            <a:r>
              <a:rPr lang="pt-BR" sz="1800" dirty="0" smtClean="0"/>
              <a:t>didático-pedagógico; </a:t>
            </a:r>
            <a:endParaRPr lang="pt-BR" sz="1800" dirty="0"/>
          </a:p>
          <a:p>
            <a:pPr lvl="1"/>
            <a:r>
              <a:rPr lang="pt-BR" sz="1800" dirty="0"/>
              <a:t>O Programa depende de disponibilidade </a:t>
            </a:r>
            <a:r>
              <a:rPr lang="pt-BR" sz="1800" dirty="0" smtClean="0"/>
              <a:t>orçamentária do governo federal;</a:t>
            </a:r>
          </a:p>
          <a:p>
            <a:pPr lvl="1"/>
            <a:r>
              <a:rPr lang="pt-BR" sz="1800" dirty="0" smtClean="0"/>
              <a:t>Sob coordenação da CSP;</a:t>
            </a:r>
          </a:p>
          <a:p>
            <a:pPr lvl="1"/>
            <a:r>
              <a:rPr lang="pt-BR" sz="1800" dirty="0" smtClean="0"/>
              <a:t>A divulgação é feita através de edital</a:t>
            </a:r>
          </a:p>
          <a:p>
            <a:pPr lvl="2"/>
            <a:r>
              <a:rPr lang="pt-BR" sz="1800" dirty="0" smtClean="0"/>
              <a:t>Publicado no site do </a:t>
            </a:r>
            <a:r>
              <a:rPr lang="pt-BR" sz="1800" dirty="0" err="1" smtClean="0"/>
              <a:t>câmpus</a:t>
            </a:r>
            <a:r>
              <a:rPr lang="pt-BR" sz="1800" dirty="0"/>
              <a:t> (</a:t>
            </a:r>
            <a:r>
              <a:rPr lang="pt-BR" sz="1800" dirty="0" smtClean="0"/>
              <a:t>portal.ifspguarulhos.edu.br)</a:t>
            </a:r>
          </a:p>
          <a:p>
            <a:pPr lvl="2"/>
            <a:r>
              <a:rPr lang="pt-BR" sz="1800" dirty="0" smtClean="0"/>
              <a:t>Crie o hábito de ver o site do </a:t>
            </a:r>
            <a:r>
              <a:rPr lang="pt-BR" sz="1800" dirty="0" err="1" smtClean="0"/>
              <a:t>câmpus</a:t>
            </a:r>
            <a:endParaRPr lang="pt-BR" sz="1800" dirty="0" smtClean="0"/>
          </a:p>
          <a:p>
            <a:pPr lvl="2"/>
            <a:r>
              <a:rPr lang="pt-BR" sz="1800" dirty="0" smtClean="0"/>
              <a:t>Curta a página do </a:t>
            </a:r>
            <a:r>
              <a:rPr lang="pt-BR" sz="1800" dirty="0" err="1" smtClean="0"/>
              <a:t>câmpus</a:t>
            </a:r>
            <a:r>
              <a:rPr lang="pt-BR" sz="1800" dirty="0" smtClean="0"/>
              <a:t> no </a:t>
            </a:r>
            <a:r>
              <a:rPr lang="pt-BR" sz="1800" dirty="0" err="1" smtClean="0"/>
              <a:t>Facebook</a:t>
            </a:r>
            <a:r>
              <a:rPr lang="pt-BR" sz="1800" dirty="0" smtClean="0"/>
              <a:t> </a:t>
            </a:r>
          </a:p>
          <a:p>
            <a:pPr lvl="3"/>
            <a:r>
              <a:rPr lang="pt-BR" sz="1800" dirty="0" smtClean="0"/>
              <a:t>(</a:t>
            </a:r>
            <a:r>
              <a:rPr lang="pt-BR" sz="1800" b="1" dirty="0" smtClean="0">
                <a:hlinkClick r:id="rId2"/>
              </a:rPr>
              <a:t>@</a:t>
            </a:r>
            <a:r>
              <a:rPr lang="pt-BR" sz="1800" b="1" dirty="0" err="1" smtClean="0">
                <a:hlinkClick r:id="rId2"/>
              </a:rPr>
              <a:t>ifspguarulhos</a:t>
            </a:r>
            <a:r>
              <a:rPr lang="pt-BR" sz="1800" b="1" dirty="0" smtClean="0"/>
              <a:t> / IFSP </a:t>
            </a:r>
            <a:r>
              <a:rPr lang="pt-BR" sz="1800" b="1" dirty="0" err="1" smtClean="0"/>
              <a:t>Câmpus</a:t>
            </a:r>
            <a:r>
              <a:rPr lang="pt-BR" sz="1800" b="1" dirty="0" smtClean="0"/>
              <a:t> Guarulhos)</a:t>
            </a:r>
            <a:endParaRPr lang="pt-BR" sz="1800" dirty="0" smtClean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447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Ensino Médio Integrado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2178343"/>
            <a:ext cx="8596312" cy="3881437"/>
          </a:xfrm>
        </p:spPr>
        <p:txBody>
          <a:bodyPr/>
          <a:lstStyle/>
          <a:p>
            <a:pPr marL="342900" lvl="3" indent="-342900"/>
            <a:r>
              <a:rPr lang="pt-BR" sz="1800" dirty="0"/>
              <a:t>Documentos norteadores da vida no </a:t>
            </a:r>
            <a:r>
              <a:rPr lang="pt-BR" sz="1800" dirty="0" smtClean="0"/>
              <a:t>câmpus (disponíveis no site do campus):</a:t>
            </a:r>
            <a:endParaRPr lang="pt-BR" sz="1800" dirty="0"/>
          </a:p>
          <a:p>
            <a:pPr marL="800100" lvl="4" indent="-342900"/>
            <a:r>
              <a:rPr lang="pt-BR" sz="1800" dirty="0"/>
              <a:t>Organização didática do IFSP;</a:t>
            </a:r>
          </a:p>
          <a:p>
            <a:pPr marL="800100" lvl="4" indent="-342900"/>
            <a:r>
              <a:rPr lang="pt-BR" sz="1800" dirty="0"/>
              <a:t>Projeto Pedagógico do Curso (PPC);</a:t>
            </a:r>
          </a:p>
          <a:p>
            <a:pPr marL="800100" lvl="4" indent="-342900"/>
            <a:r>
              <a:rPr lang="pt-BR" sz="1800" dirty="0"/>
              <a:t>Calendário acadêmico;</a:t>
            </a:r>
          </a:p>
          <a:p>
            <a:pPr marL="800100" lvl="4" indent="-342900"/>
            <a:r>
              <a:rPr lang="pt-BR" sz="1800" dirty="0"/>
              <a:t>Grade </a:t>
            </a:r>
            <a:r>
              <a:rPr lang="pt-BR" sz="1800" dirty="0" smtClean="0"/>
              <a:t>Curricular.</a:t>
            </a:r>
            <a:endParaRPr lang="pt-BR" sz="18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2327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SUAP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Informações escolares: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/>
              <a:t>Notas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/>
              <a:t>Faltas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800" dirty="0"/>
              <a:t>Inscrição no programa de auxílio estudantil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sz="2800" dirty="0"/>
              <a:t>Acesso em: </a:t>
            </a:r>
            <a:r>
              <a:rPr lang="pt-BR" sz="2800" b="1" dirty="0" smtClean="0"/>
              <a:t>ifspguarulhos.edu.br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632420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FREQUÊNCIA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75% mínima para aprovação no ano</a:t>
            </a:r>
          </a:p>
          <a:p>
            <a:r>
              <a:rPr lang="pt-BR" sz="2800" dirty="0" smtClean="0"/>
              <a:t>ATENÇÃO: as faltas são computadas a cada aula!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50687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REMATRÍCULA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Prazo estipulado no calendário acadêmico do </a:t>
            </a:r>
            <a:r>
              <a:rPr lang="pt-BR" sz="2800" dirty="0" err="1"/>
              <a:t>câmpus</a:t>
            </a:r>
            <a:r>
              <a:rPr lang="pt-BR" sz="2800" dirty="0"/>
              <a:t> (vide site do </a:t>
            </a:r>
            <a:r>
              <a:rPr lang="pt-BR" sz="2800" dirty="0" err="1"/>
              <a:t>câmpus</a:t>
            </a:r>
            <a:r>
              <a:rPr lang="pt-BR" sz="2800" dirty="0"/>
              <a:t>). </a:t>
            </a:r>
            <a:endParaRPr lang="pt-BR" sz="2800" dirty="0" smtClean="0"/>
          </a:p>
          <a:p>
            <a:r>
              <a:rPr lang="pt-BR" sz="2800" dirty="0" smtClean="0"/>
              <a:t>Assinada pelo responsável legal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66119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ABONO DE FALTAS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0998" y="2300554"/>
            <a:ext cx="10706793" cy="4017664"/>
          </a:xfrm>
        </p:spPr>
        <p:txBody>
          <a:bodyPr>
            <a:normAutofit fontScale="77500" lnSpcReduction="20000"/>
          </a:bodyPr>
          <a:lstStyle/>
          <a:p>
            <a:r>
              <a:rPr lang="pt-BR" sz="3100" dirty="0"/>
              <a:t>Somente nos casos </a:t>
            </a:r>
            <a:r>
              <a:rPr lang="pt-BR" sz="3100" dirty="0" smtClean="0"/>
              <a:t>abaixo </a:t>
            </a:r>
            <a:r>
              <a:rPr lang="pt-BR" sz="3100" dirty="0"/>
              <a:t>previstos e com apresentação de comprovante na secretaria: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700" dirty="0"/>
              <a:t>Declaração de corporação militar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700" dirty="0"/>
              <a:t>Declaração do diretor caso o/a estudante esteja em evento representando o IFSP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700" dirty="0"/>
              <a:t>Atestado Médico com CID (licença gestante ou doença infectocontagiosa)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700" dirty="0"/>
              <a:t>Certidão de óbito de cônjuge, companheiro, pais, madrasta ou padrasto, filhos, enteados, menor sob guarda/tutela ou irmãos – abono de 8 dias consecutivos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700" dirty="0"/>
              <a:t>Solicitação judicial</a:t>
            </a:r>
          </a:p>
          <a:p>
            <a:r>
              <a:rPr lang="pt-BR" sz="3100" dirty="0"/>
              <a:t>Protocolar o documento na secretaria até 3 dias corridos depois da falta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1396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COMPENSAÇÃO DE FALTAS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/>
              <a:t>Estudante </a:t>
            </a:r>
            <a:r>
              <a:rPr lang="pt-BR" sz="2800" dirty="0"/>
              <a:t>com incapacidade física temporária que impossibilite a frequência (5 a 14 dias). </a:t>
            </a:r>
          </a:p>
          <a:p>
            <a:r>
              <a:rPr lang="pt-BR" sz="2800" dirty="0"/>
              <a:t>E</a:t>
            </a:r>
            <a:r>
              <a:rPr lang="pt-BR" sz="2800" dirty="0" smtClean="0"/>
              <a:t>studante </a:t>
            </a:r>
            <a:r>
              <a:rPr lang="pt-BR" sz="2800" dirty="0"/>
              <a:t>requerer na CRA até 2 dias úteis após a ocorrência. </a:t>
            </a:r>
          </a:p>
          <a:p>
            <a:r>
              <a:rPr lang="pt-BR" sz="2800" dirty="0"/>
              <a:t>A</a:t>
            </a:r>
            <a:r>
              <a:rPr lang="pt-BR" sz="2800" dirty="0" smtClean="0"/>
              <a:t> </a:t>
            </a:r>
            <a:r>
              <a:rPr lang="pt-BR" sz="2800" dirty="0"/>
              <a:t>compensação será feita após todas as atividades serem realizadas com êxito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142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 – REGIME DE EXERCÍCIOS DOMICILIARES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dirty="0"/>
              <a:t>Afastamento de 15 dias ou mais</a:t>
            </a:r>
          </a:p>
          <a:p>
            <a:r>
              <a:rPr lang="pt-BR" dirty="0"/>
              <a:t>O médico deve relatar no atestado que o/a estudante não é capaz de frequentar as aulas, mas é capaz de estudar em casa</a:t>
            </a:r>
          </a:p>
          <a:p>
            <a:r>
              <a:rPr lang="pt-BR" dirty="0"/>
              <a:t>Apresentação do CID no atestado é facultativa</a:t>
            </a:r>
          </a:p>
          <a:p>
            <a:r>
              <a:rPr lang="pt-BR" dirty="0"/>
              <a:t>Estudante requerer na CRA até 5 dias úteis desde o início do afastamento</a:t>
            </a:r>
          </a:p>
          <a:p>
            <a:r>
              <a:rPr lang="pt-BR" dirty="0"/>
              <a:t>As atividades serão propostas pelos docentes e acompanhadas pela CSP e coordenação de curso</a:t>
            </a:r>
          </a:p>
          <a:p>
            <a:r>
              <a:rPr lang="pt-BR" dirty="0"/>
              <a:t>Não repõe estágio e aulas práticas que precisem do acompanhamento presencial do/a </a:t>
            </a:r>
            <a:r>
              <a:rPr lang="pt-BR" dirty="0" smtClean="0"/>
              <a:t>docente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431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REVISÃO DAS NOTAS DAS AVALIAÇÕES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Requerimento pelo estudante na CRA até 2 dias úteis após a vista ou divulgação do resultado</a:t>
            </a:r>
            <a:r>
              <a:rPr lang="pt-BR" sz="2800" dirty="0" smtClean="0"/>
              <a:t>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07920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Agenda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652954"/>
            <a:ext cx="8596312" cy="4389071"/>
          </a:xfrm>
        </p:spPr>
        <p:txBody>
          <a:bodyPr/>
          <a:lstStyle/>
          <a:p>
            <a:r>
              <a:rPr lang="pt-BR" dirty="0" smtClean="0"/>
              <a:t>Abertura</a:t>
            </a:r>
          </a:p>
          <a:p>
            <a:pPr lvl="1"/>
            <a:r>
              <a:rPr lang="pt-BR" dirty="0" smtClean="0"/>
              <a:t>O IFSP;</a:t>
            </a:r>
          </a:p>
          <a:p>
            <a:pPr lvl="2"/>
            <a:r>
              <a:rPr lang="pt-BR" dirty="0" smtClean="0"/>
              <a:t>Vídeo Institucional</a:t>
            </a:r>
          </a:p>
          <a:p>
            <a:pPr lvl="2"/>
            <a:r>
              <a:rPr lang="pt-BR" dirty="0" smtClean="0"/>
              <a:t>Cursos Oferecidos</a:t>
            </a:r>
          </a:p>
          <a:p>
            <a:pPr lvl="2"/>
            <a:r>
              <a:rPr lang="pt-BR" dirty="0" smtClean="0"/>
              <a:t>Coordenadoria Sociopedagógica</a:t>
            </a:r>
          </a:p>
          <a:p>
            <a:pPr lvl="2"/>
            <a:r>
              <a:rPr lang="pt-BR" dirty="0" smtClean="0"/>
              <a:t>PAP</a:t>
            </a:r>
          </a:p>
          <a:p>
            <a:pPr lvl="2"/>
            <a:r>
              <a:rPr lang="pt-BR" dirty="0" smtClean="0"/>
              <a:t>Ensino Médio Integrado</a:t>
            </a:r>
          </a:p>
          <a:p>
            <a:pPr lvl="3"/>
            <a:r>
              <a:rPr lang="pt-BR" dirty="0"/>
              <a:t>Documentos norteadores da vida no </a:t>
            </a:r>
            <a:r>
              <a:rPr lang="pt-BR" dirty="0" smtClean="0"/>
              <a:t>câmpus</a:t>
            </a:r>
          </a:p>
          <a:p>
            <a:pPr lvl="3"/>
            <a:r>
              <a:rPr lang="pt-BR" dirty="0" smtClean="0"/>
              <a:t>Orientação de Estudos</a:t>
            </a:r>
          </a:p>
          <a:p>
            <a:pPr lvl="3"/>
            <a:r>
              <a:rPr lang="pt-BR" dirty="0" smtClean="0"/>
              <a:t>Recuperação Paralela</a:t>
            </a:r>
          </a:p>
          <a:p>
            <a:pPr lvl="3"/>
            <a:r>
              <a:rPr lang="pt-BR" dirty="0"/>
              <a:t>Termo de autorização de </a:t>
            </a:r>
            <a:r>
              <a:rPr lang="pt-BR" dirty="0" smtClean="0"/>
              <a:t>saída</a:t>
            </a:r>
          </a:p>
          <a:p>
            <a:pPr lvl="3"/>
            <a:r>
              <a:rPr lang="pt-BR" dirty="0" smtClean="0"/>
              <a:t>Uniforme</a:t>
            </a:r>
            <a:endParaRPr lang="pt-BR" dirty="0"/>
          </a:p>
          <a:p>
            <a:pPr lvl="3"/>
            <a:r>
              <a:rPr lang="pt-BR" dirty="0" smtClean="0"/>
              <a:t>Rematrícula</a:t>
            </a:r>
          </a:p>
          <a:p>
            <a:pPr lvl="3"/>
            <a:r>
              <a:rPr lang="pt-BR" dirty="0" smtClean="0"/>
              <a:t>Contatos </a:t>
            </a:r>
          </a:p>
        </p:txBody>
      </p:sp>
    </p:spTree>
    <p:extLst>
      <p:ext uri="{BB962C8B-B14F-4D97-AF65-F5344CB8AC3E}">
        <p14:creationId xmlns:p14="http://schemas.microsoft.com/office/powerpoint/2010/main" val="413959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FORMAS DE RECUPERAÇÃO DE NOTAS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Recuperação Contínua</a:t>
            </a:r>
          </a:p>
          <a:p>
            <a:r>
              <a:rPr lang="pt-BR" dirty="0"/>
              <a:t>Recuperação Paralela</a:t>
            </a:r>
          </a:p>
          <a:p>
            <a:r>
              <a:rPr lang="pt-BR" dirty="0"/>
              <a:t>Prova substitutiva – requerimento feito pelo estudante na CRA até 5 dias úteis após a avaliação, com documentos comprobatórios; se for atestado médico de 14 dias ou menos, o prazo para o requerimento será contado a partir do fim do afastamento.</a:t>
            </a:r>
          </a:p>
          <a:p>
            <a:r>
              <a:rPr lang="pt-BR" dirty="0"/>
              <a:t>Reavaliação para quem tiver nota </a:t>
            </a:r>
            <a:r>
              <a:rPr lang="pt-BR" dirty="0" smtClean="0"/>
              <a:t>final (anual) </a:t>
            </a:r>
            <a:r>
              <a:rPr lang="pt-BR" dirty="0"/>
              <a:t>inferior a 6,0 no componente curricular e 75% mínimo de presença.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Importante também: participar dos horários de atendimento dos/as docentes. </a:t>
            </a:r>
          </a:p>
        </p:txBody>
      </p:sp>
    </p:spTree>
    <p:extLst>
      <p:ext uri="{BB962C8B-B14F-4D97-AF65-F5344CB8AC3E}">
        <p14:creationId xmlns:p14="http://schemas.microsoft.com/office/powerpoint/2010/main" val="3586958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CONSELHO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Pedagógico: a cada bimestre, com a participação de representantes de pais e representantes </a:t>
            </a:r>
            <a:r>
              <a:rPr lang="pt-BR" sz="2800" dirty="0" smtClean="0"/>
              <a:t>discentes;</a:t>
            </a:r>
            <a:endParaRPr lang="pt-BR" sz="2800" dirty="0" smtClean="0"/>
          </a:p>
          <a:p>
            <a:r>
              <a:rPr lang="pt-BR" sz="2800" dirty="0" smtClean="0"/>
              <a:t>Deliberativo: ao final do ano, para deliberar sobre as aprovações </a:t>
            </a:r>
            <a:r>
              <a:rPr lang="pt-BR" sz="2800" dirty="0" smtClean="0"/>
              <a:t>pendentes;</a:t>
            </a:r>
          </a:p>
          <a:p>
            <a:r>
              <a:rPr lang="pt-BR" sz="2800" dirty="0" smtClean="0"/>
              <a:t>Eleição de representantes de pais.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41649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APROVAÇÃO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0321" y="2140976"/>
            <a:ext cx="10131425" cy="4383424"/>
          </a:xfrm>
        </p:spPr>
        <p:txBody>
          <a:bodyPr>
            <a:normAutofit/>
          </a:bodyPr>
          <a:lstStyle/>
          <a:p>
            <a:r>
              <a:rPr lang="pt-BR" dirty="0" smtClean="0"/>
              <a:t>Frequência anual global mínima de 75%</a:t>
            </a:r>
          </a:p>
          <a:p>
            <a:r>
              <a:rPr lang="pt-BR" dirty="0" smtClean="0"/>
              <a:t>Média anual mínima de 6,0 em área do conhecimento</a:t>
            </a:r>
          </a:p>
          <a:p>
            <a:r>
              <a:rPr lang="pt-BR" dirty="0" smtClean="0"/>
              <a:t>Áreas do conhecimento: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dirty="0" smtClean="0"/>
              <a:t>MATEMÁTICA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dirty="0" smtClean="0"/>
              <a:t>LINGUAGENS: Língua Portuguesa, Língua Inglesa, Arte, Educação Física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dirty="0" smtClean="0"/>
              <a:t>CIÊNCIAS HUMANAS: Geografia, História, Filosofia, Sociologia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dirty="0" smtClean="0"/>
              <a:t>CIÊNCIAS DA NATUREZA: Química, Física, Biologia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dirty="0" smtClean="0"/>
              <a:t>DISCIPLINAS TÉCNICAS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dirty="0" smtClean="0"/>
              <a:t>PROJETO INTEGRADOR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Os componentes curriculares optativos não compõem a média final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4807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TRANCAMENTO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/>
              <a:t>Somente </a:t>
            </a:r>
            <a:r>
              <a:rPr lang="pt-BR" sz="2800" dirty="0"/>
              <a:t>em casos de intercâmbio </a:t>
            </a:r>
            <a:r>
              <a:rPr lang="pt-BR" sz="2800" dirty="0" smtClean="0"/>
              <a:t>ou problemas </a:t>
            </a:r>
            <a:r>
              <a:rPr lang="pt-BR" sz="2800" dirty="0"/>
              <a:t>de saúde. </a:t>
            </a:r>
            <a:endParaRPr lang="pt-BR" sz="2800" dirty="0" smtClean="0"/>
          </a:p>
          <a:p>
            <a:r>
              <a:rPr lang="pt-BR" sz="2800" dirty="0" smtClean="0"/>
              <a:t>Se </a:t>
            </a:r>
            <a:r>
              <a:rPr lang="pt-BR" sz="2800" dirty="0"/>
              <a:t>for saúde, terá de ter acompanhamento da CSP e atestado.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440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Ensino Médio Integrado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Janelas no horário: disciplinas optativas, orientação de estudos e recuperações paralelas;</a:t>
            </a:r>
          </a:p>
          <a:p>
            <a:r>
              <a:rPr lang="pt-BR" dirty="0" smtClean="0"/>
              <a:t>Orientação </a:t>
            </a:r>
            <a:r>
              <a:rPr lang="pt-BR" dirty="0"/>
              <a:t>de </a:t>
            </a:r>
            <a:r>
              <a:rPr lang="pt-BR" dirty="0" smtClean="0"/>
              <a:t>Estudos</a:t>
            </a:r>
          </a:p>
          <a:p>
            <a:pPr lvl="1"/>
            <a:r>
              <a:rPr lang="pt-BR" dirty="0" smtClean="0"/>
              <a:t>Trabalho desenvolvido pela CSP com os alunos e responsáveis visando melhorar </a:t>
            </a:r>
          </a:p>
          <a:p>
            <a:pPr marL="457200" lvl="1" indent="0">
              <a:buNone/>
            </a:pPr>
            <a:r>
              <a:rPr lang="pt-BR" dirty="0"/>
              <a:t>o</a:t>
            </a:r>
            <a:r>
              <a:rPr lang="pt-BR" dirty="0" smtClean="0"/>
              <a:t>s hábitos e rotinas de estudos.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	</a:t>
            </a:r>
          </a:p>
          <a:p>
            <a:pPr marL="0" indent="0">
              <a:buNone/>
            </a:pPr>
            <a:r>
              <a:rPr lang="pt-BR" dirty="0"/>
              <a:t> 		</a:t>
            </a:r>
            <a:r>
              <a:rPr lang="pt-BR" dirty="0" smtClean="0"/>
              <a:t> </a:t>
            </a:r>
            <a:r>
              <a:rPr lang="pt-BR" dirty="0"/>
              <a:t>			</a:t>
            </a:r>
            <a:r>
              <a:rPr lang="pt-BR" dirty="0" smtClean="0"/>
              <a:t> </a:t>
            </a:r>
            <a:r>
              <a:rPr lang="pt-BR" dirty="0"/>
              <a:t>		</a:t>
            </a:r>
            <a:r>
              <a:rPr lang="pt-BR" dirty="0" smtClean="0"/>
              <a:t> </a:t>
            </a:r>
            <a:r>
              <a:rPr lang="pt-BR" dirty="0"/>
              <a:t>		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448122"/>
              </p:ext>
            </p:extLst>
          </p:nvPr>
        </p:nvGraphicFramePr>
        <p:xfrm>
          <a:off x="1146176" y="3346133"/>
          <a:ext cx="8127999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24782875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2226730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17979258"/>
                    </a:ext>
                  </a:extLst>
                </a:gridCol>
              </a:tblGrid>
              <a:tr h="33617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Orientação aos estudos</a:t>
                      </a:r>
                      <a:endParaRPr lang="pt-B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230455"/>
                  </a:ext>
                </a:extLst>
              </a:tr>
              <a:tr h="336170">
                <a:tc>
                  <a:txBody>
                    <a:bodyPr/>
                    <a:lstStyle/>
                    <a:p>
                      <a:r>
                        <a:rPr lang="pt-BR" dirty="0" smtClean="0"/>
                        <a:t>Mecatrônica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12/</a:t>
                      </a:r>
                      <a:r>
                        <a:rPr lang="pt-BR" dirty="0" err="1" smtClean="0"/>
                        <a:t>fev</a:t>
                      </a:r>
                      <a:r>
                        <a:rPr lang="pt-BR" dirty="0" smtClean="0"/>
                        <a:t>	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10h30-11h25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886836"/>
                  </a:ext>
                </a:extLst>
              </a:tr>
              <a:tr h="33617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19/</a:t>
                      </a:r>
                      <a:r>
                        <a:rPr lang="pt-BR" dirty="0" err="1" smtClean="0"/>
                        <a:t>fev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10h30-11h25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274148"/>
                  </a:ext>
                </a:extLst>
              </a:tr>
              <a:tr h="33617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26/</a:t>
                      </a:r>
                      <a:r>
                        <a:rPr lang="pt-BR" dirty="0" err="1" smtClean="0"/>
                        <a:t>fev</a:t>
                      </a:r>
                      <a:r>
                        <a:rPr lang="pt-BR" dirty="0" smtClean="0"/>
                        <a:t>	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10h30-11h25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084403"/>
                  </a:ext>
                </a:extLst>
              </a:tr>
              <a:tr h="336170">
                <a:tc>
                  <a:txBody>
                    <a:bodyPr/>
                    <a:lstStyle/>
                    <a:p>
                      <a:r>
                        <a:rPr lang="pt-BR" dirty="0" smtClean="0"/>
                        <a:t>Informática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08/</a:t>
                      </a:r>
                      <a:r>
                        <a:rPr lang="pt-BR" dirty="0" err="1" smtClean="0"/>
                        <a:t>fev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15h10-16h00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557252"/>
                  </a:ext>
                </a:extLst>
              </a:tr>
              <a:tr h="33617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15/</a:t>
                      </a:r>
                      <a:r>
                        <a:rPr lang="pt-BR" dirty="0" err="1" smtClean="0"/>
                        <a:t>fev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15h10-16h00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807713"/>
                  </a:ext>
                </a:extLst>
              </a:tr>
              <a:tr h="33617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22/</a:t>
                      </a:r>
                      <a:r>
                        <a:rPr lang="pt-BR" dirty="0" err="1" smtClean="0"/>
                        <a:t>fev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15h10-16h00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562100"/>
                  </a:ext>
                </a:extLst>
              </a:tr>
              <a:tr h="336170">
                <a:tc gridSpan="3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782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81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Ensino Médio Integrado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Recuperação </a:t>
            </a:r>
            <a:r>
              <a:rPr lang="pt-BR" dirty="0" smtClean="0"/>
              <a:t>Paralela</a:t>
            </a:r>
          </a:p>
          <a:p>
            <a:pPr lvl="1"/>
            <a:r>
              <a:rPr lang="pt-BR" dirty="0" smtClean="0"/>
              <a:t>Participação</a:t>
            </a:r>
            <a:r>
              <a:rPr lang="pt-BR" b="1" dirty="0" smtClean="0"/>
              <a:t> obrigatória </a:t>
            </a:r>
            <a:r>
              <a:rPr lang="pt-BR" dirty="0" smtClean="0"/>
              <a:t>para os alunos com baixo rendimento ou dificuldades de aprendizagem convocados pelos professores.</a:t>
            </a:r>
          </a:p>
          <a:p>
            <a:pPr lvl="1"/>
            <a:r>
              <a:rPr lang="pt-BR" dirty="0" smtClean="0"/>
              <a:t>Oferecida no </a:t>
            </a:r>
            <a:r>
              <a:rPr lang="pt-BR" dirty="0" err="1" smtClean="0"/>
              <a:t>contraturno</a:t>
            </a:r>
            <a:r>
              <a:rPr lang="pt-BR" dirty="0" smtClean="0"/>
              <a:t>, antes ou após o período de aulas, ou aos sábados.</a:t>
            </a:r>
          </a:p>
          <a:p>
            <a:pPr marL="457200" lvl="1" indent="0">
              <a:buNone/>
            </a:pPr>
            <a:endParaRPr lang="pt-BR" dirty="0" smtClean="0"/>
          </a:p>
          <a:p>
            <a:pPr lvl="1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44106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Ensino Médio Integrado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Termo de autorização de </a:t>
            </a:r>
            <a:r>
              <a:rPr lang="pt-BR" dirty="0" smtClean="0"/>
              <a:t>saída</a:t>
            </a:r>
          </a:p>
          <a:p>
            <a:r>
              <a:rPr lang="pt-BR" dirty="0" smtClean="0"/>
              <a:t>Autorização de saída antecipada</a:t>
            </a:r>
            <a:endParaRPr lang="pt-BR" dirty="0"/>
          </a:p>
          <a:p>
            <a:pPr lvl="1"/>
            <a:r>
              <a:rPr lang="pt-BR" dirty="0" smtClean="0"/>
              <a:t>Situações previstas: o aluno deve </a:t>
            </a:r>
          </a:p>
          <a:p>
            <a:pPr marL="457200" lvl="1" indent="0">
              <a:buNone/>
            </a:pPr>
            <a:r>
              <a:rPr lang="pt-BR" dirty="0" smtClean="0"/>
              <a:t>retirar na CSP (sala G12) e devolver </a:t>
            </a:r>
          </a:p>
          <a:p>
            <a:pPr marL="457200" lvl="1" indent="0">
              <a:buNone/>
            </a:pPr>
            <a:r>
              <a:rPr lang="pt-BR" dirty="0"/>
              <a:t>a</a:t>
            </a:r>
            <a:r>
              <a:rPr lang="pt-BR" dirty="0" smtClean="0"/>
              <a:t>ssinada pelo responsável no dia </a:t>
            </a:r>
          </a:p>
          <a:p>
            <a:pPr marL="457200" lvl="1" indent="0">
              <a:buNone/>
            </a:pPr>
            <a:r>
              <a:rPr lang="pt-BR" dirty="0"/>
              <a:t>s</a:t>
            </a:r>
            <a:r>
              <a:rPr lang="pt-BR" dirty="0" smtClean="0"/>
              <a:t>eguinte.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939" y="1143000"/>
            <a:ext cx="3909690" cy="562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159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Ensino Médio Integrado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Alimentação</a:t>
            </a:r>
          </a:p>
          <a:p>
            <a:pPr lvl="1"/>
            <a:r>
              <a:rPr lang="pt-BR" dirty="0" smtClean="0"/>
              <a:t>Merenda seca</a:t>
            </a:r>
          </a:p>
          <a:p>
            <a:pPr lvl="1"/>
            <a:r>
              <a:rPr lang="pt-BR" dirty="0" smtClean="0"/>
              <a:t>Inauguração do restaurante prevista para final de 2019 </a:t>
            </a:r>
          </a:p>
          <a:p>
            <a:r>
              <a:rPr lang="pt-BR" dirty="0" smtClean="0"/>
              <a:t>Uniforme: não é obrigatório</a:t>
            </a:r>
            <a:endParaRPr lang="pt-BR" dirty="0" smtClean="0"/>
          </a:p>
          <a:p>
            <a:r>
              <a:rPr lang="pt-BR" dirty="0" smtClean="0"/>
              <a:t>Rematrícula</a:t>
            </a:r>
            <a:endParaRPr lang="pt-BR" dirty="0"/>
          </a:p>
          <a:p>
            <a:pPr lvl="1"/>
            <a:r>
              <a:rPr lang="pt-BR" dirty="0"/>
              <a:t>Realizada </a:t>
            </a:r>
            <a:r>
              <a:rPr lang="pt-BR" dirty="0" smtClean="0"/>
              <a:t>anualmente, online, </a:t>
            </a:r>
            <a:r>
              <a:rPr lang="pt-BR" dirty="0"/>
              <a:t>no mês de janeiro</a:t>
            </a:r>
            <a:r>
              <a:rPr lang="pt-BR" dirty="0" smtClean="0"/>
              <a:t>.</a:t>
            </a:r>
            <a:endParaRPr lang="pt-BR" dirty="0"/>
          </a:p>
          <a:p>
            <a:pPr marL="457200" lvl="1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814325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Ensino Médio Integrado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Contatos</a:t>
            </a:r>
          </a:p>
          <a:p>
            <a:r>
              <a:rPr lang="pt-BR" dirty="0" smtClean="0"/>
              <a:t>CSP: </a:t>
            </a:r>
            <a:r>
              <a:rPr lang="pt-BR" dirty="0" smtClean="0">
                <a:hlinkClick r:id="rId2"/>
              </a:rPr>
              <a:t>csp.gru@ifsp.edu.br</a:t>
            </a:r>
            <a:endParaRPr lang="pt-BR" dirty="0" smtClean="0"/>
          </a:p>
          <a:p>
            <a:r>
              <a:rPr lang="pt-BR" dirty="0" smtClean="0"/>
              <a:t>Coordenação dos cursos:</a:t>
            </a:r>
          </a:p>
          <a:p>
            <a:pPr lvl="1"/>
            <a:r>
              <a:rPr lang="pt-BR" u="sng" dirty="0" smtClean="0"/>
              <a:t>Informática para Internet</a:t>
            </a:r>
          </a:p>
          <a:p>
            <a:pPr marL="457200" lvl="1" indent="0">
              <a:buNone/>
            </a:pPr>
            <a:r>
              <a:rPr lang="pt-BR" dirty="0" smtClean="0"/>
              <a:t>Prof. Robson</a:t>
            </a:r>
          </a:p>
          <a:p>
            <a:pPr marL="457200" lvl="1" indent="0">
              <a:buNone/>
            </a:pPr>
            <a:r>
              <a:rPr lang="pt-BR" dirty="0"/>
              <a:t>rferreira@ifsp.edu.br</a:t>
            </a:r>
            <a:endParaRPr lang="pt-BR" dirty="0" smtClean="0"/>
          </a:p>
          <a:p>
            <a:pPr lvl="1"/>
            <a:r>
              <a:rPr lang="pt-BR" u="sng" dirty="0" smtClean="0"/>
              <a:t>Mecatrônica</a:t>
            </a:r>
            <a:endParaRPr lang="pt-BR" u="sng" dirty="0"/>
          </a:p>
          <a:p>
            <a:pPr marL="457200" lvl="1" indent="0">
              <a:buNone/>
            </a:pPr>
            <a:r>
              <a:rPr lang="pt-BR" dirty="0" smtClean="0"/>
              <a:t>Prof. Isaque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sz="1600" dirty="0" smtClean="0"/>
              <a:t>isaque@ifsp.edu.br</a:t>
            </a:r>
            <a:endParaRPr lang="pt-BR" sz="1600" dirty="0"/>
          </a:p>
          <a:p>
            <a:pPr marL="457200" lvl="1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9269515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Coordenadoria de Registros Escolares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386865"/>
            <a:ext cx="8596312" cy="3881437"/>
          </a:xfrm>
        </p:spPr>
        <p:txBody>
          <a:bodyPr/>
          <a:lstStyle/>
          <a:p>
            <a:r>
              <a:rPr lang="pt-BR" b="1" dirty="0"/>
              <a:t>Passe escolar</a:t>
            </a:r>
            <a:r>
              <a:rPr lang="pt-BR" b="1" dirty="0" smtClean="0"/>
              <a:t>:</a:t>
            </a:r>
            <a:r>
              <a:rPr lang="pt-BR" dirty="0"/>
              <a:t/>
            </a:r>
            <a:br>
              <a:rPr lang="pt-BR" dirty="0"/>
            </a:br>
            <a:r>
              <a:rPr lang="pt-BR" dirty="0" err="1" smtClean="0"/>
              <a:t>Guarupass</a:t>
            </a:r>
            <a:r>
              <a:rPr lang="pt-BR" dirty="0" smtClean="0"/>
              <a:t> </a:t>
            </a:r>
            <a:r>
              <a:rPr lang="pt-BR" dirty="0"/>
              <a:t>- para novas carteirinhas acessar o site </a:t>
            </a:r>
            <a:r>
              <a:rPr lang="pt-BR" dirty="0">
                <a:hlinkClick r:id="rId2"/>
              </a:rPr>
              <a:t>http://www.guarupass.com.br/home/</a:t>
            </a:r>
            <a:r>
              <a:rPr lang="pt-BR" dirty="0"/>
              <a:t> , imprimir formulário e entregar na </a:t>
            </a:r>
            <a:r>
              <a:rPr lang="pt-BR" dirty="0" smtClean="0"/>
              <a:t>Secretaria</a:t>
            </a:r>
            <a:r>
              <a:rPr lang="pt-BR" dirty="0"/>
              <a:t> para renovação solicitar Atestado de matrícula na Secretaria</a:t>
            </a:r>
          </a:p>
          <a:p>
            <a:r>
              <a:rPr lang="pt-BR" dirty="0" err="1" smtClean="0"/>
              <a:t>SpTrans</a:t>
            </a:r>
            <a:r>
              <a:rPr lang="pt-BR" dirty="0"/>
              <a:t>    - solicitar cadastro na Secretaria; Passe Livre é informado pelo aluno no site da </a:t>
            </a:r>
            <a:r>
              <a:rPr lang="pt-BR" dirty="0" err="1"/>
              <a:t>SpTrans</a:t>
            </a:r>
            <a:r>
              <a:rPr lang="pt-BR" dirty="0"/>
              <a:t> </a:t>
            </a:r>
            <a:r>
              <a:rPr lang="pt-BR" dirty="0">
                <a:hlinkClick r:id="rId3"/>
              </a:rPr>
              <a:t>http://estudante.sptrans.com.br/</a:t>
            </a:r>
            <a:endParaRPr lang="pt-BR" dirty="0"/>
          </a:p>
          <a:p>
            <a:r>
              <a:rPr lang="pt-BR" dirty="0" err="1" smtClean="0"/>
              <a:t>Emtu</a:t>
            </a:r>
            <a:r>
              <a:rPr lang="pt-BR" dirty="0"/>
              <a:t>        - meia tarifa: deve ser solicitado cadastro na </a:t>
            </a:r>
            <a:r>
              <a:rPr lang="pt-BR" dirty="0" smtClean="0"/>
              <a:t>Secretaria</a:t>
            </a:r>
            <a:r>
              <a:rPr lang="pt-BR" dirty="0"/>
              <a:t>              - Passe livre: imprimir formulário no site da </a:t>
            </a:r>
            <a:r>
              <a:rPr lang="pt-BR" dirty="0" err="1"/>
              <a:t>Emtu</a:t>
            </a:r>
            <a:r>
              <a:rPr lang="pt-BR" dirty="0"/>
              <a:t> </a:t>
            </a:r>
            <a:r>
              <a:rPr lang="pt-BR" dirty="0">
                <a:hlinkClick r:id="rId4"/>
              </a:rPr>
              <a:t>http://www.emtu.sp.gov.br/passe/indexregiao.htm</a:t>
            </a:r>
            <a:r>
              <a:rPr lang="pt-BR" dirty="0"/>
              <a:t> , assinar e entregar na Secretaria</a:t>
            </a:r>
          </a:p>
          <a:p>
            <a:r>
              <a:rPr lang="pt-BR" dirty="0" smtClean="0"/>
              <a:t>Alunos </a:t>
            </a:r>
            <a:r>
              <a:rPr lang="pt-BR" dirty="0"/>
              <a:t>devem sempre acessar o Portal do câmpus em </a:t>
            </a:r>
            <a:r>
              <a:rPr lang="pt-BR" b="1" dirty="0"/>
              <a:t>Apoio ao aluno</a:t>
            </a:r>
            <a:r>
              <a:rPr lang="pt-BR" dirty="0"/>
              <a:t> </a:t>
            </a:r>
            <a:r>
              <a:rPr lang="pt-BR" dirty="0">
                <a:hlinkClick r:id="rId5"/>
              </a:rPr>
              <a:t>http://</a:t>
            </a:r>
            <a:r>
              <a:rPr lang="pt-BR" dirty="0" smtClean="0">
                <a:hlinkClick r:id="rId5"/>
              </a:rPr>
              <a:t>portal.ifspguarulhos.edu.br/index.php/apoio-ao-aluno.html</a:t>
            </a:r>
            <a:r>
              <a:rPr lang="pt-BR" dirty="0" smtClean="0"/>
              <a:t>para </a:t>
            </a:r>
            <a:r>
              <a:rPr lang="pt-BR" dirty="0"/>
              <a:t>verificar a Organização Didática, Calendário (datas), Formulários disponíveis e outras informações importantes.</a:t>
            </a:r>
          </a:p>
          <a:p>
            <a:r>
              <a:rPr lang="pt-BR" dirty="0" smtClean="0"/>
              <a:t>Horário </a:t>
            </a:r>
            <a:r>
              <a:rPr lang="pt-BR" dirty="0"/>
              <a:t>da Secretaria: de segunda à sexta, as </a:t>
            </a:r>
            <a:r>
              <a:rPr lang="pt-BR" dirty="0" smtClean="0"/>
              <a:t>8h </a:t>
            </a:r>
            <a:r>
              <a:rPr lang="pt-BR" dirty="0"/>
              <a:t>às </a:t>
            </a:r>
            <a:r>
              <a:rPr lang="pt-BR" dirty="0" smtClean="0"/>
              <a:t>20h </a:t>
            </a:r>
            <a:r>
              <a:rPr lang="pt-BR" dirty="0"/>
              <a:t>horas.</a:t>
            </a:r>
          </a:p>
          <a:p>
            <a:r>
              <a:rPr lang="pt-BR" dirty="0" smtClean="0"/>
              <a:t>e-mail</a:t>
            </a:r>
            <a:r>
              <a:rPr lang="pt-BR" dirty="0"/>
              <a:t>: </a:t>
            </a:r>
            <a:r>
              <a:rPr lang="pt-BR" dirty="0">
                <a:hlinkClick r:id="rId6"/>
              </a:rPr>
              <a:t>cragru@ifsp.edu.br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8342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Vídeo Institucional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652954"/>
            <a:ext cx="8596312" cy="4389071"/>
          </a:xfrm>
        </p:spPr>
        <p:txBody>
          <a:bodyPr/>
          <a:lstStyle/>
          <a:p>
            <a:r>
              <a:rPr lang="pt-BR" dirty="0"/>
              <a:t>https://www.youtube.com/watch?v=6fxiAQJCmtg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7513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4000" b="1" dirty="0" smtClean="0"/>
              <a:t>Obrigado!!!!!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218533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660850"/>
            <a:ext cx="8596312" cy="4381176"/>
          </a:xfrm>
        </p:spPr>
        <p:txBody>
          <a:bodyPr/>
          <a:lstStyle/>
          <a:p>
            <a:r>
              <a:rPr lang="pt-BR" dirty="0" smtClean="0"/>
              <a:t>Base legal</a:t>
            </a:r>
          </a:p>
          <a:p>
            <a:pPr lvl="1"/>
            <a:r>
              <a:rPr lang="pt-BR" dirty="0" smtClean="0"/>
              <a:t>LEI </a:t>
            </a:r>
            <a:r>
              <a:rPr lang="pt-BR" dirty="0"/>
              <a:t>Nº 11.892, DE 29 DE DEZEMBRO DE 2008</a:t>
            </a:r>
            <a:r>
              <a:rPr lang="pt-BR" dirty="0" smtClean="0"/>
              <a:t>.</a:t>
            </a:r>
            <a:r>
              <a:rPr lang="pt-BR" dirty="0"/>
              <a:t>	</a:t>
            </a:r>
            <a:endParaRPr lang="pt-BR" dirty="0" smtClean="0"/>
          </a:p>
          <a:p>
            <a:pPr algn="just"/>
            <a:r>
              <a:rPr lang="pt-BR" dirty="0" smtClean="0"/>
              <a:t>Institui a Rede Federal de Educação Profissional, Científica e Tecnológica, cria os Institutos Federais de Educação, Ciência e Tecnologia, e dá outras providências.</a:t>
            </a:r>
          </a:p>
          <a:p>
            <a:pPr algn="just"/>
            <a:r>
              <a:rPr lang="pt-BR" dirty="0" smtClean="0"/>
              <a:t>Brasil</a:t>
            </a:r>
          </a:p>
          <a:p>
            <a:pPr lvl="1" algn="just"/>
            <a:r>
              <a:rPr lang="pt-BR" dirty="0" smtClean="0"/>
              <a:t>38 Institutos Federais</a:t>
            </a:r>
          </a:p>
          <a:p>
            <a:pPr lvl="1" algn="just"/>
            <a:r>
              <a:rPr lang="pt-BR" dirty="0" smtClean="0"/>
              <a:t>Mais de 600 </a:t>
            </a:r>
            <a:r>
              <a:rPr lang="pt-BR" dirty="0" err="1" smtClean="0"/>
              <a:t>câmpus</a:t>
            </a:r>
            <a:endParaRPr lang="pt-BR" dirty="0" smtClean="0"/>
          </a:p>
          <a:p>
            <a:pPr lvl="1" algn="just"/>
            <a:r>
              <a:rPr lang="pt-BR" dirty="0" smtClean="0"/>
              <a:t>Todos os estados</a:t>
            </a:r>
          </a:p>
          <a:p>
            <a:pPr lvl="1" algn="just"/>
            <a:r>
              <a:rPr lang="pt-BR" dirty="0" smtClean="0"/>
              <a:t>São Paulo – 37 </a:t>
            </a:r>
            <a:r>
              <a:rPr lang="pt-BR" dirty="0" err="1" smtClean="0"/>
              <a:t>câmpus</a:t>
            </a:r>
            <a:endParaRPr lang="pt-BR" dirty="0" smtClean="0"/>
          </a:p>
          <a:p>
            <a:pPr lvl="2" algn="just"/>
            <a:r>
              <a:rPr lang="pt-BR" dirty="0" smtClean="0"/>
              <a:t>Cerca de 40 mil alunos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1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863" y="246186"/>
            <a:ext cx="8596312" cy="747346"/>
          </a:xfrm>
        </p:spPr>
        <p:txBody>
          <a:bodyPr/>
          <a:lstStyle/>
          <a:p>
            <a:pPr algn="ctr"/>
            <a:r>
              <a:rPr lang="pt-BR" sz="2800" dirty="0" smtClean="0"/>
              <a:t>Rede Federal de Educação Profissional e Tecnológica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2" name="Picture 4" descr="Resultado de imagem para mapa institutos federais bras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168" y="923192"/>
            <a:ext cx="5945702" cy="524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37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IFSP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485" y="1242874"/>
            <a:ext cx="8369690" cy="516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322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dirty="0"/>
              <a:t>O IFSP Guarulhos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243632"/>
            <a:ext cx="8596312" cy="5117187"/>
          </a:xfrm>
        </p:spPr>
        <p:txBody>
          <a:bodyPr/>
          <a:lstStyle/>
          <a:p>
            <a:r>
              <a:rPr lang="pt-BR" dirty="0" smtClean="0"/>
              <a:t>Cursos oferecidos</a:t>
            </a:r>
          </a:p>
          <a:p>
            <a:pPr lvl="1"/>
            <a:r>
              <a:rPr lang="pt-BR" dirty="0" smtClean="0"/>
              <a:t>Técnico integrado ao Ensino Médio</a:t>
            </a:r>
          </a:p>
          <a:p>
            <a:pPr lvl="2"/>
            <a:r>
              <a:rPr lang="pt-BR" dirty="0" smtClean="0"/>
              <a:t>Informática para Internet </a:t>
            </a:r>
          </a:p>
          <a:p>
            <a:pPr lvl="2"/>
            <a:r>
              <a:rPr lang="pt-BR" dirty="0" smtClean="0"/>
              <a:t>Mecatrônica</a:t>
            </a:r>
          </a:p>
          <a:p>
            <a:pPr lvl="1"/>
            <a:r>
              <a:rPr lang="pt-BR" dirty="0" smtClean="0"/>
              <a:t>Técnico concomitante/Subsequente</a:t>
            </a:r>
            <a:endParaRPr lang="pt-BR" dirty="0"/>
          </a:p>
          <a:p>
            <a:pPr lvl="2"/>
            <a:r>
              <a:rPr lang="pt-BR" dirty="0" smtClean="0"/>
              <a:t>Automação </a:t>
            </a:r>
            <a:r>
              <a:rPr lang="pt-BR" dirty="0" smtClean="0"/>
              <a:t>Industrial</a:t>
            </a:r>
            <a:endParaRPr lang="pt-BR" dirty="0"/>
          </a:p>
          <a:p>
            <a:pPr lvl="1"/>
            <a:r>
              <a:rPr lang="pt-BR" dirty="0" smtClean="0"/>
              <a:t>Superiores</a:t>
            </a:r>
            <a:endParaRPr lang="pt-BR" dirty="0"/>
          </a:p>
          <a:p>
            <a:pPr lvl="2"/>
            <a:r>
              <a:rPr lang="pt-BR" dirty="0" smtClean="0"/>
              <a:t>Análise e Desenvolvimento de Sistemas</a:t>
            </a:r>
          </a:p>
          <a:p>
            <a:pPr lvl="2"/>
            <a:r>
              <a:rPr lang="pt-BR" dirty="0" smtClean="0"/>
              <a:t>Automação Industrial</a:t>
            </a:r>
          </a:p>
          <a:p>
            <a:pPr lvl="2"/>
            <a:r>
              <a:rPr lang="pt-BR" dirty="0" smtClean="0"/>
              <a:t>Engenharia de Automação e Controle</a:t>
            </a:r>
            <a:endParaRPr lang="pt-BR" dirty="0"/>
          </a:p>
          <a:p>
            <a:pPr lvl="2"/>
            <a:r>
              <a:rPr lang="pt-BR" dirty="0" smtClean="0"/>
              <a:t>Matemática</a:t>
            </a:r>
            <a:endParaRPr lang="pt-BR" dirty="0"/>
          </a:p>
          <a:p>
            <a:pPr lvl="1"/>
            <a:r>
              <a:rPr lang="pt-BR" dirty="0" smtClean="0"/>
              <a:t>Pós-graduação</a:t>
            </a:r>
            <a:endParaRPr lang="pt-BR" dirty="0"/>
          </a:p>
          <a:p>
            <a:pPr lvl="2"/>
            <a:r>
              <a:rPr lang="pt-BR" dirty="0" smtClean="0"/>
              <a:t>Gestão de Sistemas de Informação</a:t>
            </a:r>
            <a:endParaRPr lang="pt-BR" dirty="0"/>
          </a:p>
          <a:p>
            <a:pPr lvl="2"/>
            <a:endParaRPr lang="pt-BR" dirty="0"/>
          </a:p>
          <a:p>
            <a:pPr lvl="2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50331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dirty="0" smtClean="0"/>
              <a:t>Maiores informações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243632"/>
            <a:ext cx="8596312" cy="5117187"/>
          </a:xfrm>
        </p:spPr>
        <p:txBody>
          <a:bodyPr/>
          <a:lstStyle/>
          <a:p>
            <a:r>
              <a:rPr lang="pt-BR" sz="3200" dirty="0" smtClean="0"/>
              <a:t>Site</a:t>
            </a:r>
          </a:p>
          <a:p>
            <a:pPr lvl="1"/>
            <a:r>
              <a:rPr lang="pt-BR" sz="3200" dirty="0" smtClean="0">
                <a:hlinkClick r:id="rId2"/>
              </a:rPr>
              <a:t>www.ifsp.edu.br</a:t>
            </a:r>
            <a:endParaRPr lang="pt-BR" sz="3200" dirty="0" smtClean="0"/>
          </a:p>
          <a:p>
            <a:pPr lvl="2"/>
            <a:endParaRPr lang="pt-BR" dirty="0"/>
          </a:p>
          <a:p>
            <a:pPr lvl="2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84404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dirty="0"/>
              <a:t>O IFSP Guarulhos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863" y="1547446"/>
            <a:ext cx="8596312" cy="4494579"/>
          </a:xfrm>
        </p:spPr>
        <p:txBody>
          <a:bodyPr/>
          <a:lstStyle/>
          <a:p>
            <a:r>
              <a:rPr lang="pt-BR" dirty="0"/>
              <a:t>Coordenadoria </a:t>
            </a:r>
            <a:r>
              <a:rPr lang="pt-BR" dirty="0" smtClean="0"/>
              <a:t>Sociopedagógica (CSP) </a:t>
            </a:r>
            <a:r>
              <a:rPr lang="pt-BR" dirty="0"/>
              <a:t>– </a:t>
            </a:r>
            <a:r>
              <a:rPr lang="pt-BR" dirty="0" smtClean="0"/>
              <a:t>Sala G12;</a:t>
            </a:r>
          </a:p>
          <a:p>
            <a:endParaRPr lang="pt-BR" dirty="0"/>
          </a:p>
          <a:p>
            <a:pPr lvl="1"/>
            <a:r>
              <a:rPr lang="pt-BR" altLang="pt-BR" sz="1800" dirty="0" smtClean="0">
                <a:solidFill>
                  <a:schemeClr val="tx1"/>
                </a:solidFill>
              </a:rPr>
              <a:t>Acompanhar </a:t>
            </a:r>
            <a:r>
              <a:rPr lang="pt-BR" altLang="pt-BR" sz="1800" dirty="0">
                <a:solidFill>
                  <a:schemeClr val="tx1"/>
                </a:solidFill>
              </a:rPr>
              <a:t>o processo de ensino e aprendizagem; </a:t>
            </a:r>
          </a:p>
          <a:p>
            <a:pPr lvl="1"/>
            <a:r>
              <a:rPr lang="pt-BR" altLang="pt-BR" sz="1800" dirty="0">
                <a:solidFill>
                  <a:schemeClr val="tx1"/>
                </a:solidFill>
              </a:rPr>
              <a:t>Colaborar com o desenvolvimento </a:t>
            </a:r>
            <a:r>
              <a:rPr lang="pt-BR" altLang="pt-BR" sz="1800" dirty="0" smtClean="0">
                <a:solidFill>
                  <a:schemeClr val="tx1"/>
                </a:solidFill>
              </a:rPr>
              <a:t>acadêmico dos alunos; </a:t>
            </a:r>
            <a:endParaRPr lang="pt-BR" altLang="pt-BR" sz="1800" dirty="0">
              <a:solidFill>
                <a:schemeClr val="tx1"/>
              </a:solidFill>
            </a:endParaRPr>
          </a:p>
          <a:p>
            <a:pPr lvl="1"/>
            <a:r>
              <a:rPr lang="pt-BR" altLang="pt-BR" sz="1800" dirty="0">
                <a:solidFill>
                  <a:schemeClr val="tx1"/>
                </a:solidFill>
              </a:rPr>
              <a:t>Atender, orientar, encaminhar e acompanhar estudantes e familiares nas questões sociais, psicológicas e educacionais; </a:t>
            </a:r>
          </a:p>
          <a:p>
            <a:pPr lvl="1" algn="just"/>
            <a:r>
              <a:rPr lang="pt-BR" altLang="pt-BR" sz="1800" dirty="0" smtClean="0">
                <a:solidFill>
                  <a:schemeClr val="tx1"/>
                </a:solidFill>
              </a:rPr>
              <a:t>Promove eventos e pesquisas;</a:t>
            </a:r>
          </a:p>
          <a:p>
            <a:pPr lvl="1" algn="just"/>
            <a:r>
              <a:rPr lang="pt-BR" altLang="pt-BR" sz="1800" dirty="0" smtClean="0">
                <a:solidFill>
                  <a:schemeClr val="tx1"/>
                </a:solidFill>
              </a:rPr>
              <a:t>Gerencia programas diversos;</a:t>
            </a:r>
          </a:p>
          <a:p>
            <a:pPr lvl="1" algn="just"/>
            <a:r>
              <a:rPr lang="pt-BR" altLang="pt-BR" sz="1800" dirty="0" smtClean="0">
                <a:solidFill>
                  <a:schemeClr val="tx1"/>
                </a:solidFill>
              </a:rPr>
              <a:t>Atua em questões educacionais diversas.</a:t>
            </a:r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592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Aspeto">
  <a:themeElements>
    <a:clrScheme name="1_Aspeto 1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FFFFFF"/>
      </a:accent3>
      <a:accent4>
        <a:srgbClr val="000000"/>
      </a:accent4>
      <a:accent5>
        <a:srgbClr val="C6DDAC"/>
      </a:accent5>
      <a:accent6>
        <a:srgbClr val="4B911D"/>
      </a:accent6>
      <a:hlink>
        <a:srgbClr val="99CA3C"/>
      </a:hlink>
      <a:folHlink>
        <a:srgbClr val="B9D181"/>
      </a:folHlink>
    </a:clrScheme>
    <a:fontScheme name="1_Aspet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Aspeto 1">
        <a:dk1>
          <a:srgbClr val="000000"/>
        </a:dk1>
        <a:lt1>
          <a:srgbClr val="FFFFFF"/>
        </a:lt1>
        <a:dk2>
          <a:srgbClr val="2C3C43"/>
        </a:dk2>
        <a:lt2>
          <a:srgbClr val="EBEBEB"/>
        </a:lt2>
        <a:accent1>
          <a:srgbClr val="90C226"/>
        </a:accent1>
        <a:accent2>
          <a:srgbClr val="54A021"/>
        </a:accent2>
        <a:accent3>
          <a:srgbClr val="FFFFFF"/>
        </a:accent3>
        <a:accent4>
          <a:srgbClr val="000000"/>
        </a:accent4>
        <a:accent5>
          <a:srgbClr val="C6DDAC"/>
        </a:accent5>
        <a:accent6>
          <a:srgbClr val="4B911D"/>
        </a:accent6>
        <a:hlink>
          <a:srgbClr val="99CA3C"/>
        </a:hlink>
        <a:folHlink>
          <a:srgbClr val="B9D18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5092</TotalTime>
  <Words>1047</Words>
  <Application>Microsoft Office PowerPoint</Application>
  <PresentationFormat>Widescreen</PresentationFormat>
  <Paragraphs>204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6" baseType="lpstr">
      <vt:lpstr>Arial</vt:lpstr>
      <vt:lpstr>Calibri</vt:lpstr>
      <vt:lpstr>Trebuchet MS</vt:lpstr>
      <vt:lpstr>Wingdings</vt:lpstr>
      <vt:lpstr>Wingdings 3</vt:lpstr>
      <vt:lpstr>1_Aspeto</vt:lpstr>
      <vt:lpstr>Instituto Federal de Educação, Ciência e Tecnologia de São Paulo Campus Guarulhos </vt:lpstr>
      <vt:lpstr>Agenda</vt:lpstr>
      <vt:lpstr>Vídeo Institucional</vt:lpstr>
      <vt:lpstr>Apresentação</vt:lpstr>
      <vt:lpstr>Rede Federal de Educação Profissional e Tecnológica </vt:lpstr>
      <vt:lpstr>O IFSP</vt:lpstr>
      <vt:lpstr>O IFSP Guarulhos</vt:lpstr>
      <vt:lpstr>Maiores informações</vt:lpstr>
      <vt:lpstr>O IFSP Guarulhos</vt:lpstr>
      <vt:lpstr>O IFSP Guarulhos</vt:lpstr>
      <vt:lpstr>Programa de Auxílio Permanência - PAP</vt:lpstr>
      <vt:lpstr>Ensino Médio Integrado</vt:lpstr>
      <vt:lpstr>SUAP</vt:lpstr>
      <vt:lpstr>FREQUÊNCIA</vt:lpstr>
      <vt:lpstr>REMATRÍCULA</vt:lpstr>
      <vt:lpstr>ABONO DE FALTAS</vt:lpstr>
      <vt:lpstr>COMPENSAÇÃO DE FALTAS</vt:lpstr>
      <vt:lpstr>RED – REGIME DE EXERCÍCIOS DOMICILIARES</vt:lpstr>
      <vt:lpstr>REVISÃO DAS NOTAS DAS AVALIAÇÕES</vt:lpstr>
      <vt:lpstr>FORMAS DE RECUPERAÇÃO DE NOTAS</vt:lpstr>
      <vt:lpstr>CONSELHO</vt:lpstr>
      <vt:lpstr>APROVAÇÃO</vt:lpstr>
      <vt:lpstr>TRANCAMENTO</vt:lpstr>
      <vt:lpstr>Ensino Médio Integrado</vt:lpstr>
      <vt:lpstr>Ensino Médio Integrado</vt:lpstr>
      <vt:lpstr>Ensino Médio Integrado</vt:lpstr>
      <vt:lpstr>Ensino Médio Integrado</vt:lpstr>
      <vt:lpstr>Ensino Médio Integrado</vt:lpstr>
      <vt:lpstr>Coordenadoria de Registros Escolares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Diretoria de Graduação Projeto Pedagógico de Cursos de Graduação</dc:title>
  <dc:creator>Valéria</dc:creator>
  <cp:lastModifiedBy>DOUGLAS MENDES BRITES</cp:lastModifiedBy>
  <cp:revision>431</cp:revision>
  <dcterms:created xsi:type="dcterms:W3CDTF">2013-07-17T12:36:26Z</dcterms:created>
  <dcterms:modified xsi:type="dcterms:W3CDTF">2019-01-30T15:12:58Z</dcterms:modified>
</cp:coreProperties>
</file>