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2"/>
  </p:notesMasterIdLst>
  <p:sldIdLst>
    <p:sldId id="343" r:id="rId2"/>
    <p:sldId id="421" r:id="rId3"/>
    <p:sldId id="432" r:id="rId4"/>
    <p:sldId id="425" r:id="rId5"/>
    <p:sldId id="426" r:id="rId6"/>
    <p:sldId id="410" r:id="rId7"/>
    <p:sldId id="431" r:id="rId8"/>
    <p:sldId id="433" r:id="rId9"/>
    <p:sldId id="434" r:id="rId10"/>
    <p:sldId id="435" r:id="rId11"/>
    <p:sldId id="438" r:id="rId12"/>
    <p:sldId id="440" r:id="rId13"/>
    <p:sldId id="446" r:id="rId14"/>
    <p:sldId id="447" r:id="rId15"/>
    <p:sldId id="441" r:id="rId16"/>
    <p:sldId id="442" r:id="rId17"/>
    <p:sldId id="443" r:id="rId18"/>
    <p:sldId id="445" r:id="rId19"/>
    <p:sldId id="448" r:id="rId20"/>
    <p:sldId id="408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99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71231A-AAC6-4128-BD07-6D7714FCBF4F}" type="datetimeFigureOut">
              <a:rPr lang="pt-BR"/>
              <a:pPr>
                <a:defRPr/>
              </a:pPr>
              <a:t>06/02/2018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BR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205C08-04B7-4858-9928-487B8EC758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93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1CF0-107B-48F4-98C4-D0A5E8F68DA2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295C-40FB-4B66-9434-4BA89DDDCE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33FBA-60BD-4FED-A170-0FA9FFADA3BF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5A0D-3B7A-4839-8956-E9940BD603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26288" y="609600"/>
            <a:ext cx="2147887" cy="54324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6025" cy="54324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C1FD-A2FB-42E9-8F9B-598087FB8260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1360-62A6-4F71-8B7B-38697EAB1D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7386-B69A-44E1-A288-E4E6F8061C61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9675-3014-428F-925A-2910FC0732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8215-5723-42C6-B303-C8B19FDD0102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FD56-CA66-4FC4-8570-DB22FA30E5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96E9-0412-4803-AC60-E37A83E823BD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3FFA-67D5-444A-9FE1-5A38B91732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8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C0B4-7567-4360-969A-F959BD2DF186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FBB4-DD1D-4382-89B0-3707C86D37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1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9337-F5FF-4B99-94BA-8CB80F67EAEB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509E-1E84-4AE4-8DE3-403C523CA1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6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D2EE-D5F6-4BAA-9B38-F0313A21C62E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E6E1-6509-49E9-8015-C1DA48A6A0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D837-9D8C-48EA-AC7F-8649053F83CF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EC2B-80D2-414A-B9C3-28F83BCDA2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64B5-D4E7-4EE7-8489-D5229A307E78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B141-CDA2-4CFC-853D-3DD8B852CD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401A-F290-45BE-A11C-23352E2AFAE2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1C7E-C91F-4DC3-A7F9-8EBCE03588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7" name="Imagem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5737225"/>
            <a:ext cx="7667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 smtClean="0"/>
              <a:t>Clique para editar o estilo</a:t>
            </a:r>
            <a:endParaRPr lang="en-US" altLang="pt-B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 smtClean="0"/>
              <a:t>Clique para editar os estilos</a:t>
            </a:r>
          </a:p>
          <a:p>
            <a:pPr lvl="1"/>
            <a:r>
              <a:rPr lang="pt-PT" altLang="pt-BR" smtClean="0"/>
              <a:t>Segundo nível</a:t>
            </a:r>
          </a:p>
          <a:p>
            <a:pPr lvl="2"/>
            <a:r>
              <a:rPr lang="pt-PT" altLang="pt-BR" smtClean="0"/>
              <a:t>Terceiro nível</a:t>
            </a:r>
          </a:p>
          <a:p>
            <a:pPr lvl="3"/>
            <a:r>
              <a:rPr lang="pt-PT" altLang="pt-BR" smtClean="0"/>
              <a:t>Quarto nível</a:t>
            </a:r>
          </a:p>
          <a:p>
            <a:pPr lvl="4"/>
            <a:r>
              <a:rPr lang="pt-PT" altLang="pt-BR" smtClean="0"/>
              <a:t>Quinto nível</a:t>
            </a:r>
            <a:endParaRPr lang="en-US" altLang="pt-BR" smtClean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2F3EE3-4064-44C1-9231-0E5A94C8AE72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0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A4B6792B-C4A5-41BD-88C9-CF6AF74604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3" name="Imagem 3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63" y="5737225"/>
            <a:ext cx="7667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fspguarulhos/?fref=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sp.gru@ifsp.edu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sp.edu.b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 idx="4294967295"/>
          </p:nvPr>
        </p:nvSpPr>
        <p:spPr>
          <a:xfrm>
            <a:off x="793750" y="993775"/>
            <a:ext cx="8596313" cy="1320800"/>
          </a:xfrm>
        </p:spPr>
        <p:txBody>
          <a:bodyPr anchor="b"/>
          <a:lstStyle/>
          <a:p>
            <a:pPr algn="ctr" eaLnBrk="1" hangingPunct="1"/>
            <a:r>
              <a:rPr lang="pt-BR" altLang="pt-BR" sz="2800" b="1" dirty="0" smtClean="0"/>
              <a:t>Instituto Federal de Educação, Ciência e Tecnologia de São Paulo</a:t>
            </a: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b="1" i="1" dirty="0" smtClean="0"/>
              <a:t>Campus</a:t>
            </a:r>
            <a:r>
              <a:rPr lang="pt-BR" altLang="pt-BR" sz="2800" b="1" dirty="0" smtClean="0"/>
              <a:t> Guarulhos</a:t>
            </a: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endParaRPr lang="pt-BR" altLang="pt-BR" sz="2800" dirty="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89001" y="2579810"/>
            <a:ext cx="8501062" cy="182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 algn="ctr">
              <a:buNone/>
            </a:pPr>
            <a:r>
              <a:rPr lang="pt-BR" altLang="pt-BR" sz="3200" b="1" dirty="0" smtClean="0"/>
              <a:t>1ª. </a:t>
            </a:r>
            <a:r>
              <a:rPr lang="pt-BR" altLang="pt-BR" sz="3200" b="1" dirty="0" smtClean="0"/>
              <a:t>Reunião de Pais </a:t>
            </a:r>
          </a:p>
          <a:p>
            <a:pPr marL="0" indent="0" algn="ctr">
              <a:buNone/>
            </a:pPr>
            <a:r>
              <a:rPr lang="pt-BR" altLang="pt-BR" sz="3200" b="1" dirty="0" smtClean="0"/>
              <a:t>Ensino Médio Integrado</a:t>
            </a:r>
            <a:endParaRPr lang="pt-BR" altLang="pt-BR" sz="3200" b="1" dirty="0" smtClean="0"/>
          </a:p>
          <a:p>
            <a:pPr marL="0" indent="0" algn="ctr">
              <a:buNone/>
            </a:pPr>
            <a:endParaRPr lang="pt-BR" alt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O IFSP Guarulhos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547446"/>
            <a:ext cx="8596312" cy="4494579"/>
          </a:xfrm>
        </p:spPr>
        <p:txBody>
          <a:bodyPr/>
          <a:lstStyle/>
          <a:p>
            <a:r>
              <a:rPr lang="pt-BR" dirty="0"/>
              <a:t>Coordenadoria </a:t>
            </a:r>
            <a:r>
              <a:rPr lang="pt-BR" dirty="0" smtClean="0"/>
              <a:t>Sociopedagógica (CSP) – Sala G12;</a:t>
            </a:r>
          </a:p>
          <a:p>
            <a:r>
              <a:rPr lang="pt-BR" dirty="0" smtClean="0"/>
              <a:t>Equipe</a:t>
            </a:r>
            <a:endParaRPr lang="pt-BR" dirty="0"/>
          </a:p>
          <a:p>
            <a:pPr lvl="1"/>
            <a:r>
              <a:rPr lang="pt-BR" altLang="pt-BR" sz="1800" dirty="0" smtClean="0">
                <a:solidFill>
                  <a:schemeClr val="tx1"/>
                </a:solidFill>
              </a:rPr>
              <a:t>Andrea (Pedagoga) </a:t>
            </a:r>
          </a:p>
          <a:p>
            <a:pPr lvl="1"/>
            <a:r>
              <a:rPr lang="pt-BR" altLang="pt-BR" sz="1800" dirty="0" smtClean="0">
                <a:solidFill>
                  <a:schemeClr val="tx1"/>
                </a:solidFill>
              </a:rPr>
              <a:t>Natalie </a:t>
            </a:r>
            <a:r>
              <a:rPr lang="pt-BR" altLang="pt-BR" sz="1800" dirty="0">
                <a:solidFill>
                  <a:schemeClr val="tx1"/>
                </a:solidFill>
              </a:rPr>
              <a:t>(</a:t>
            </a:r>
            <a:r>
              <a:rPr lang="pt-BR" altLang="pt-BR" sz="1800" dirty="0" smtClean="0">
                <a:solidFill>
                  <a:schemeClr val="tx1"/>
                </a:solidFill>
              </a:rPr>
              <a:t>Pedagoga)</a:t>
            </a:r>
            <a:endParaRPr lang="pt-BR" altLang="pt-BR" sz="1800" dirty="0">
              <a:solidFill>
                <a:schemeClr val="tx1"/>
              </a:solidFill>
            </a:endParaRPr>
          </a:p>
          <a:p>
            <a:pPr lvl="1"/>
            <a:r>
              <a:rPr lang="pt-BR" altLang="pt-BR" sz="1800" dirty="0">
                <a:solidFill>
                  <a:schemeClr val="tx1"/>
                </a:solidFill>
              </a:rPr>
              <a:t>Elizabeth (Psicóloga)</a:t>
            </a:r>
          </a:p>
          <a:p>
            <a:pPr lvl="1"/>
            <a:r>
              <a:rPr lang="pt-BR" altLang="pt-BR" sz="1800" dirty="0">
                <a:solidFill>
                  <a:schemeClr val="tx1"/>
                </a:solidFill>
              </a:rPr>
              <a:t>Rodrigo (Tradutor e Intérprete de LIBRAS)</a:t>
            </a:r>
          </a:p>
          <a:p>
            <a:pPr lvl="1"/>
            <a:r>
              <a:rPr lang="pt-BR" altLang="pt-BR" sz="1800" dirty="0" err="1">
                <a:solidFill>
                  <a:schemeClr val="tx1"/>
                </a:solidFill>
              </a:rPr>
              <a:t>Susannah</a:t>
            </a:r>
            <a:r>
              <a:rPr lang="pt-BR" altLang="pt-BR" sz="1800" dirty="0">
                <a:solidFill>
                  <a:schemeClr val="tx1"/>
                </a:solidFill>
              </a:rPr>
              <a:t> (Assistente Social)</a:t>
            </a:r>
          </a:p>
          <a:p>
            <a:pPr lvl="1"/>
            <a:r>
              <a:rPr lang="pt-BR" altLang="pt-BR" sz="1800" dirty="0">
                <a:solidFill>
                  <a:schemeClr val="tx1"/>
                </a:solidFill>
              </a:rPr>
              <a:t>Thiago (Técnico em Assuntos Educacionais)</a:t>
            </a:r>
          </a:p>
          <a:p>
            <a:pPr lvl="1"/>
            <a:r>
              <a:rPr lang="pt-BR" altLang="pt-BR" sz="1800" dirty="0">
                <a:solidFill>
                  <a:schemeClr val="tx1"/>
                </a:solidFill>
              </a:rPr>
              <a:t>Nilton (Técnico em Assuntos Educacionais</a:t>
            </a:r>
            <a:r>
              <a:rPr lang="pt-BR" altLang="pt-BR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pt-BR" altLang="pt-BR" sz="1800" dirty="0" smtClean="0">
                <a:solidFill>
                  <a:schemeClr val="tx1"/>
                </a:solidFill>
              </a:rPr>
              <a:t>Christiane (Nutricionista)</a:t>
            </a:r>
            <a:endParaRPr lang="pt-BR" alt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>
                <a:solidFill>
                  <a:schemeClr val="tx1"/>
                </a:solidFill>
              </a:rPr>
              <a:t>Programa de Auxílio Permanência - PAP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651248"/>
            <a:ext cx="8596312" cy="4390778"/>
          </a:xfrm>
        </p:spPr>
        <p:txBody>
          <a:bodyPr/>
          <a:lstStyle/>
          <a:p>
            <a:pPr lvl="1" algn="just"/>
            <a:r>
              <a:rPr lang="pt-BR" sz="1800" dirty="0" smtClean="0"/>
              <a:t>O </a:t>
            </a:r>
            <a:r>
              <a:rPr lang="pt-BR" sz="1800" dirty="0"/>
              <a:t>objetivo é </a:t>
            </a:r>
            <a:r>
              <a:rPr lang="pt-BR" sz="1800" b="1" dirty="0"/>
              <a:t>apoiar a permanência </a:t>
            </a:r>
            <a:r>
              <a:rPr lang="pt-BR" sz="1800" dirty="0"/>
              <a:t>na instituição, por meio de auxílios financeiros mensais para Alimentação, Transporte e Apoio </a:t>
            </a:r>
            <a:r>
              <a:rPr lang="pt-BR" sz="1800" dirty="0" smtClean="0"/>
              <a:t>didático-pedagógico; </a:t>
            </a:r>
            <a:endParaRPr lang="pt-BR" sz="1800" dirty="0"/>
          </a:p>
          <a:p>
            <a:pPr lvl="1"/>
            <a:r>
              <a:rPr lang="pt-BR" sz="1800" dirty="0"/>
              <a:t>O Programa depende de disponibilidade </a:t>
            </a:r>
            <a:r>
              <a:rPr lang="pt-BR" sz="1800" dirty="0" smtClean="0"/>
              <a:t>orçamentária do governo federal;</a:t>
            </a:r>
            <a:endParaRPr lang="pt-BR" sz="1800" dirty="0" smtClean="0"/>
          </a:p>
          <a:p>
            <a:pPr lvl="1"/>
            <a:r>
              <a:rPr lang="pt-BR" sz="1800" dirty="0" smtClean="0"/>
              <a:t>Sob coordenação da CSP;</a:t>
            </a:r>
          </a:p>
          <a:p>
            <a:pPr lvl="1"/>
            <a:r>
              <a:rPr lang="pt-BR" sz="1800" dirty="0" smtClean="0"/>
              <a:t>A divulgação é feita através de edital</a:t>
            </a:r>
          </a:p>
          <a:p>
            <a:pPr lvl="2"/>
            <a:r>
              <a:rPr lang="pt-BR" sz="1800" dirty="0" smtClean="0"/>
              <a:t>Publicado no site do </a:t>
            </a:r>
            <a:r>
              <a:rPr lang="pt-BR" sz="1800" dirty="0" err="1" smtClean="0"/>
              <a:t>câmpus</a:t>
            </a:r>
            <a:r>
              <a:rPr lang="pt-BR" sz="1800" dirty="0"/>
              <a:t> (</a:t>
            </a:r>
            <a:r>
              <a:rPr lang="pt-BR" sz="1800" dirty="0" smtClean="0"/>
              <a:t>portal.ifspguarulhos.edu.br)</a:t>
            </a:r>
          </a:p>
          <a:p>
            <a:pPr lvl="2"/>
            <a:r>
              <a:rPr lang="pt-BR" sz="1800" dirty="0" smtClean="0"/>
              <a:t>Crie o hábito de ver o site do </a:t>
            </a:r>
            <a:r>
              <a:rPr lang="pt-BR" sz="1800" dirty="0" err="1" smtClean="0"/>
              <a:t>câmpus</a:t>
            </a:r>
            <a:endParaRPr lang="pt-BR" sz="1800" dirty="0" smtClean="0"/>
          </a:p>
          <a:p>
            <a:pPr lvl="2"/>
            <a:r>
              <a:rPr lang="pt-BR" sz="1800" dirty="0" smtClean="0"/>
              <a:t>Curta a página do </a:t>
            </a:r>
            <a:r>
              <a:rPr lang="pt-BR" sz="1800" dirty="0" err="1" smtClean="0"/>
              <a:t>câmpus</a:t>
            </a:r>
            <a:r>
              <a:rPr lang="pt-BR" sz="1800" dirty="0" smtClean="0"/>
              <a:t> no </a:t>
            </a:r>
            <a:r>
              <a:rPr lang="pt-BR" sz="1800" dirty="0" err="1" smtClean="0"/>
              <a:t>Facebook</a:t>
            </a:r>
            <a:r>
              <a:rPr lang="pt-BR" sz="1800" dirty="0" smtClean="0"/>
              <a:t> </a:t>
            </a:r>
          </a:p>
          <a:p>
            <a:pPr lvl="3"/>
            <a:r>
              <a:rPr lang="pt-BR" sz="1800" dirty="0" smtClean="0"/>
              <a:t>(</a:t>
            </a:r>
            <a:r>
              <a:rPr lang="pt-BR" sz="1800" b="1" dirty="0" smtClean="0">
                <a:hlinkClick r:id="rId2"/>
              </a:rPr>
              <a:t>@</a:t>
            </a:r>
            <a:r>
              <a:rPr lang="pt-BR" sz="1800" b="1" dirty="0" err="1" smtClean="0">
                <a:hlinkClick r:id="rId2"/>
              </a:rPr>
              <a:t>ifspguarulhos</a:t>
            </a:r>
            <a:r>
              <a:rPr lang="pt-BR" sz="1800" b="1" dirty="0" smtClean="0"/>
              <a:t> / IFSP </a:t>
            </a:r>
            <a:r>
              <a:rPr lang="pt-BR" sz="1800" b="1" dirty="0" err="1" smtClean="0"/>
              <a:t>Câmpus</a:t>
            </a:r>
            <a:r>
              <a:rPr lang="pt-BR" sz="1800" b="1" dirty="0" smtClean="0"/>
              <a:t> Guarulhos)</a:t>
            </a:r>
            <a:endParaRPr lang="pt-BR" sz="1800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4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Médio Integrado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/>
            <a:r>
              <a:rPr lang="pt-BR" sz="1800" dirty="0"/>
              <a:t>Documentos norteadores da vida no </a:t>
            </a:r>
            <a:r>
              <a:rPr lang="pt-BR" sz="1800" dirty="0" smtClean="0"/>
              <a:t>câmpus (disponíveis no site do campus):</a:t>
            </a:r>
            <a:endParaRPr lang="pt-BR" sz="1800" dirty="0"/>
          </a:p>
          <a:p>
            <a:pPr marL="800100" lvl="4" indent="-342900"/>
            <a:r>
              <a:rPr lang="pt-BR" sz="1800" dirty="0"/>
              <a:t>Organização didática do IFSP;</a:t>
            </a:r>
          </a:p>
          <a:p>
            <a:pPr marL="800100" lvl="4" indent="-342900"/>
            <a:r>
              <a:rPr lang="pt-BR" sz="1800" dirty="0"/>
              <a:t>Projeto Pedagógico do Curso (PPC);</a:t>
            </a:r>
          </a:p>
          <a:p>
            <a:pPr marL="800100" lvl="4" indent="-342900"/>
            <a:r>
              <a:rPr lang="pt-BR" sz="1800" dirty="0"/>
              <a:t>Calendário acadêmico;</a:t>
            </a:r>
          </a:p>
          <a:p>
            <a:pPr marL="800100" lvl="4" indent="-342900"/>
            <a:r>
              <a:rPr lang="pt-BR" sz="1800" dirty="0"/>
              <a:t>Grade </a:t>
            </a:r>
            <a:r>
              <a:rPr lang="pt-BR" sz="1800" dirty="0" smtClean="0"/>
              <a:t>Curricular.</a:t>
            </a: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32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/>
            <a:r>
              <a:rPr lang="pt-BR" dirty="0" smtClean="0"/>
              <a:t>Ensino Médio Integrado:</a:t>
            </a:r>
            <a:br>
              <a:rPr lang="pt-BR" dirty="0" smtClean="0"/>
            </a:br>
            <a:r>
              <a:rPr lang="pt-BR" sz="1800" dirty="0" smtClean="0"/>
              <a:t>Organização </a:t>
            </a:r>
            <a:r>
              <a:rPr lang="pt-BR" sz="1800" dirty="0"/>
              <a:t>didática do </a:t>
            </a:r>
            <a:r>
              <a:rPr lang="pt-BR" sz="1800" dirty="0" smtClean="0"/>
              <a:t>IFSP</a:t>
            </a:r>
            <a:r>
              <a:rPr lang="pt-BR" sz="1800" dirty="0"/>
              <a:t/>
            </a:r>
            <a:br>
              <a:rPr lang="pt-BR" sz="1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	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3" y="1611191"/>
            <a:ext cx="6421315" cy="48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/>
            <a:r>
              <a:rPr lang="pt-BR" dirty="0" smtClean="0"/>
              <a:t>Ensino Médio Integrado:</a:t>
            </a:r>
            <a:br>
              <a:rPr lang="pt-BR" dirty="0" smtClean="0"/>
            </a:br>
            <a:r>
              <a:rPr lang="pt-BR" sz="1800" dirty="0" smtClean="0"/>
              <a:t>Organização </a:t>
            </a:r>
            <a:r>
              <a:rPr lang="pt-BR" sz="1800" dirty="0"/>
              <a:t>didática do </a:t>
            </a:r>
            <a:r>
              <a:rPr lang="pt-BR" sz="1800" dirty="0" smtClean="0"/>
              <a:t>IFSP</a:t>
            </a:r>
            <a:r>
              <a:rPr lang="pt-BR" sz="1800" dirty="0"/>
              <a:t/>
            </a:r>
            <a:br>
              <a:rPr lang="pt-BR" sz="18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	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00" y="1571623"/>
            <a:ext cx="6966438" cy="52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8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 Médio Integrado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Orientação de </a:t>
            </a:r>
            <a:r>
              <a:rPr lang="pt-BR" dirty="0" smtClean="0"/>
              <a:t>Estudos</a:t>
            </a:r>
          </a:p>
          <a:p>
            <a:pPr lvl="1"/>
            <a:r>
              <a:rPr lang="pt-BR" dirty="0" smtClean="0"/>
              <a:t>Trabalho desenvolvido pela CSP com os alunos e responsáveis visando melhorar </a:t>
            </a:r>
          </a:p>
          <a:p>
            <a:pPr marL="457200" lvl="1" indent="0">
              <a:buNone/>
            </a:pPr>
            <a:r>
              <a:rPr lang="pt-BR" dirty="0"/>
              <a:t>o</a:t>
            </a:r>
            <a:r>
              <a:rPr lang="pt-BR" dirty="0" smtClean="0"/>
              <a:t>s hábitos e rotinas de estudos.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48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 Médio Integrado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Recuperação </a:t>
            </a:r>
            <a:r>
              <a:rPr lang="pt-BR" dirty="0" smtClean="0"/>
              <a:t>Paralela</a:t>
            </a:r>
          </a:p>
          <a:p>
            <a:pPr lvl="1"/>
            <a:r>
              <a:rPr lang="pt-BR" dirty="0" smtClean="0"/>
              <a:t>Participação</a:t>
            </a:r>
            <a:r>
              <a:rPr lang="pt-BR" b="1" dirty="0" smtClean="0"/>
              <a:t> obrigatória </a:t>
            </a:r>
            <a:r>
              <a:rPr lang="pt-BR" dirty="0" smtClean="0"/>
              <a:t>para os alunos com baixo rendimento ou dificuldades de aprendizagem convocados pelos professores.</a:t>
            </a:r>
          </a:p>
          <a:p>
            <a:pPr lvl="1"/>
            <a:r>
              <a:rPr lang="pt-BR" dirty="0" smtClean="0"/>
              <a:t>Oferecida no </a:t>
            </a:r>
            <a:r>
              <a:rPr lang="pt-BR" dirty="0" err="1" smtClean="0"/>
              <a:t>contraturno</a:t>
            </a:r>
            <a:r>
              <a:rPr lang="pt-BR" dirty="0" smtClean="0"/>
              <a:t>, antes ou após o período de aulas, ou aos sábados.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41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 Médio Integrado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Termo de autorização de </a:t>
            </a:r>
            <a:r>
              <a:rPr lang="pt-BR" dirty="0" smtClean="0"/>
              <a:t>saída</a:t>
            </a:r>
          </a:p>
          <a:p>
            <a:r>
              <a:rPr lang="pt-BR" dirty="0" smtClean="0"/>
              <a:t>Autorização de saída antecipada</a:t>
            </a:r>
            <a:endParaRPr lang="pt-BR" dirty="0"/>
          </a:p>
          <a:p>
            <a:pPr lvl="1"/>
            <a:r>
              <a:rPr lang="pt-BR" dirty="0" smtClean="0"/>
              <a:t>Situações previstas: o aluno deve </a:t>
            </a:r>
          </a:p>
          <a:p>
            <a:pPr marL="457200" lvl="1" indent="0">
              <a:buNone/>
            </a:pPr>
            <a:r>
              <a:rPr lang="pt-BR" dirty="0" smtClean="0"/>
              <a:t>retirar na CSP (sala G12) e devolver </a:t>
            </a:r>
          </a:p>
          <a:p>
            <a:pPr marL="457200" lvl="1" indent="0">
              <a:buNone/>
            </a:pPr>
            <a:r>
              <a:rPr lang="pt-BR" dirty="0"/>
              <a:t>a</a:t>
            </a:r>
            <a:r>
              <a:rPr lang="pt-BR" dirty="0" smtClean="0"/>
              <a:t>ssinada pelo responsável no dia </a:t>
            </a:r>
          </a:p>
          <a:p>
            <a:pPr marL="457200" lvl="1" indent="0">
              <a:buNone/>
            </a:pPr>
            <a:r>
              <a:rPr lang="pt-BR" dirty="0"/>
              <a:t>s</a:t>
            </a:r>
            <a:r>
              <a:rPr lang="pt-BR" dirty="0" smtClean="0"/>
              <a:t>eguinte.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9" y="1143000"/>
            <a:ext cx="3909690" cy="56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 Médio Integrado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Uniforme</a:t>
            </a:r>
          </a:p>
          <a:p>
            <a:r>
              <a:rPr lang="pt-BR" dirty="0" smtClean="0"/>
              <a:t>Rematrícula</a:t>
            </a:r>
            <a:endParaRPr lang="pt-BR" dirty="0"/>
          </a:p>
          <a:p>
            <a:pPr lvl="1"/>
            <a:r>
              <a:rPr lang="pt-BR" dirty="0"/>
              <a:t>Realizada </a:t>
            </a:r>
            <a:r>
              <a:rPr lang="pt-BR" dirty="0" smtClean="0"/>
              <a:t>anualmente, online, </a:t>
            </a:r>
            <a:r>
              <a:rPr lang="pt-BR" dirty="0"/>
              <a:t>no mês de janeiro</a:t>
            </a:r>
            <a:r>
              <a:rPr lang="pt-BR" dirty="0" smtClean="0"/>
              <a:t>.</a:t>
            </a:r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1432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 Médio Integrado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Contatos</a:t>
            </a:r>
          </a:p>
          <a:p>
            <a:r>
              <a:rPr lang="pt-BR" dirty="0" smtClean="0"/>
              <a:t>CSP: </a:t>
            </a:r>
            <a:r>
              <a:rPr lang="pt-BR" dirty="0" smtClean="0">
                <a:hlinkClick r:id="rId2"/>
              </a:rPr>
              <a:t>csp.gru@ifsp.edu.br</a:t>
            </a:r>
            <a:endParaRPr lang="pt-BR" dirty="0" smtClean="0"/>
          </a:p>
          <a:p>
            <a:r>
              <a:rPr lang="pt-BR" dirty="0" smtClean="0"/>
              <a:t>Coordenação dos cursos:</a:t>
            </a:r>
          </a:p>
          <a:p>
            <a:pPr lvl="1"/>
            <a:r>
              <a:rPr lang="pt-BR" u="sng" dirty="0" smtClean="0"/>
              <a:t>Informática para Internet</a:t>
            </a:r>
          </a:p>
          <a:p>
            <a:pPr marL="457200" lvl="1" indent="0">
              <a:buNone/>
            </a:pPr>
            <a:r>
              <a:rPr lang="pt-BR" dirty="0" smtClean="0"/>
              <a:t>Profa. Márcia</a:t>
            </a:r>
          </a:p>
          <a:p>
            <a:pPr lvl="1"/>
            <a:r>
              <a:rPr lang="pt-BR" u="sng" dirty="0" smtClean="0"/>
              <a:t>Mecatrônica</a:t>
            </a:r>
            <a:endParaRPr lang="pt-BR" u="sng" dirty="0"/>
          </a:p>
          <a:p>
            <a:pPr marL="457200" lvl="1" indent="0">
              <a:buNone/>
            </a:pPr>
            <a:r>
              <a:rPr lang="pt-BR" dirty="0" smtClean="0"/>
              <a:t>Prof. Isaque</a:t>
            </a:r>
          </a:p>
          <a:p>
            <a:endParaRPr lang="pt-BR" dirty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2695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652954"/>
            <a:ext cx="8596312" cy="4389071"/>
          </a:xfrm>
        </p:spPr>
        <p:txBody>
          <a:bodyPr/>
          <a:lstStyle/>
          <a:p>
            <a:r>
              <a:rPr lang="pt-BR" dirty="0" smtClean="0"/>
              <a:t>Abertura</a:t>
            </a:r>
          </a:p>
          <a:p>
            <a:pPr lvl="1"/>
            <a:r>
              <a:rPr lang="pt-BR" dirty="0" smtClean="0"/>
              <a:t>O IFSP;</a:t>
            </a:r>
          </a:p>
          <a:p>
            <a:pPr lvl="2"/>
            <a:r>
              <a:rPr lang="pt-BR" dirty="0" smtClean="0"/>
              <a:t>Vídeo Institucional</a:t>
            </a:r>
          </a:p>
          <a:p>
            <a:pPr lvl="2"/>
            <a:r>
              <a:rPr lang="pt-BR" dirty="0" smtClean="0"/>
              <a:t>Cursos </a:t>
            </a:r>
            <a:r>
              <a:rPr lang="pt-BR" dirty="0" smtClean="0"/>
              <a:t>Oferecidos</a:t>
            </a:r>
          </a:p>
          <a:p>
            <a:pPr lvl="2"/>
            <a:r>
              <a:rPr lang="pt-BR" dirty="0" smtClean="0"/>
              <a:t>Coordenadoria Sociopedagógica</a:t>
            </a:r>
            <a:endParaRPr lang="pt-BR" dirty="0" smtClean="0"/>
          </a:p>
          <a:p>
            <a:pPr lvl="2"/>
            <a:r>
              <a:rPr lang="pt-BR" dirty="0" smtClean="0"/>
              <a:t>PAP</a:t>
            </a:r>
          </a:p>
          <a:p>
            <a:pPr lvl="2"/>
            <a:r>
              <a:rPr lang="pt-BR" dirty="0" smtClean="0"/>
              <a:t>Ensino Médio Integrado</a:t>
            </a:r>
          </a:p>
          <a:p>
            <a:pPr lvl="3"/>
            <a:r>
              <a:rPr lang="pt-BR" dirty="0"/>
              <a:t>Documentos norteadores da vida no </a:t>
            </a:r>
            <a:r>
              <a:rPr lang="pt-BR" dirty="0" smtClean="0"/>
              <a:t>câmpus</a:t>
            </a:r>
          </a:p>
          <a:p>
            <a:pPr lvl="3"/>
            <a:r>
              <a:rPr lang="pt-BR" dirty="0" smtClean="0"/>
              <a:t>Orientação </a:t>
            </a:r>
            <a:r>
              <a:rPr lang="pt-BR" dirty="0" smtClean="0"/>
              <a:t>de Estudos</a:t>
            </a:r>
          </a:p>
          <a:p>
            <a:pPr lvl="3"/>
            <a:r>
              <a:rPr lang="pt-BR" dirty="0" smtClean="0"/>
              <a:t>Recuperação Paralela</a:t>
            </a:r>
          </a:p>
          <a:p>
            <a:pPr lvl="3"/>
            <a:r>
              <a:rPr lang="pt-BR" dirty="0"/>
              <a:t>Termo de autorização de </a:t>
            </a:r>
            <a:r>
              <a:rPr lang="pt-BR" dirty="0" smtClean="0"/>
              <a:t>saída</a:t>
            </a:r>
          </a:p>
          <a:p>
            <a:pPr lvl="3"/>
            <a:r>
              <a:rPr lang="pt-BR" dirty="0" smtClean="0"/>
              <a:t>Uniforme</a:t>
            </a:r>
            <a:endParaRPr lang="pt-BR" dirty="0"/>
          </a:p>
          <a:p>
            <a:pPr lvl="3"/>
            <a:r>
              <a:rPr lang="pt-BR" dirty="0" smtClean="0"/>
              <a:t>Rematrícula</a:t>
            </a:r>
          </a:p>
          <a:p>
            <a:pPr lvl="3"/>
            <a:r>
              <a:rPr lang="pt-BR" dirty="0" smtClean="0"/>
              <a:t>Contatos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95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b="1" dirty="0" smtClean="0"/>
              <a:t>Obrigado!!!!!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18533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Vídeo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652954"/>
            <a:ext cx="8596312" cy="4389071"/>
          </a:xfrm>
        </p:spPr>
        <p:txBody>
          <a:bodyPr/>
          <a:lstStyle/>
          <a:p>
            <a:r>
              <a:rPr lang="pt-BR" dirty="0"/>
              <a:t>https://www.youtube.com/watch?v=6fxiAQJCmtg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513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660850"/>
            <a:ext cx="8596312" cy="4381176"/>
          </a:xfrm>
        </p:spPr>
        <p:txBody>
          <a:bodyPr/>
          <a:lstStyle/>
          <a:p>
            <a:r>
              <a:rPr lang="pt-BR" dirty="0" smtClean="0"/>
              <a:t>Base legal</a:t>
            </a:r>
          </a:p>
          <a:p>
            <a:pPr lvl="1"/>
            <a:r>
              <a:rPr lang="pt-BR" dirty="0" smtClean="0"/>
              <a:t>LEI </a:t>
            </a:r>
            <a:r>
              <a:rPr lang="pt-BR" dirty="0"/>
              <a:t>Nº 11.892, DE 29 DE DEZEMBRO DE 2008</a:t>
            </a:r>
            <a:r>
              <a:rPr lang="pt-BR" dirty="0" smtClean="0"/>
              <a:t>.</a:t>
            </a:r>
            <a:r>
              <a:rPr lang="pt-BR" dirty="0"/>
              <a:t>	</a:t>
            </a:r>
            <a:endParaRPr lang="pt-BR" dirty="0" smtClean="0"/>
          </a:p>
          <a:p>
            <a:pPr algn="just"/>
            <a:r>
              <a:rPr lang="pt-BR" dirty="0" smtClean="0"/>
              <a:t>Institui a Rede Federal de Educação Profissional, Científica e Tecnológica, cria os Institutos Federais de Educação, Ciência e Tecnologia, e dá outras providências.</a:t>
            </a:r>
          </a:p>
          <a:p>
            <a:pPr algn="just"/>
            <a:r>
              <a:rPr lang="pt-BR" dirty="0" smtClean="0"/>
              <a:t>Brasil</a:t>
            </a:r>
          </a:p>
          <a:p>
            <a:pPr lvl="1" algn="just"/>
            <a:r>
              <a:rPr lang="pt-BR" dirty="0" smtClean="0"/>
              <a:t>38 Institutos Federais</a:t>
            </a:r>
          </a:p>
          <a:p>
            <a:pPr lvl="1" algn="just"/>
            <a:r>
              <a:rPr lang="pt-BR" dirty="0" smtClean="0"/>
              <a:t>Mais de 600 </a:t>
            </a:r>
            <a:r>
              <a:rPr lang="pt-BR" dirty="0" err="1" smtClean="0"/>
              <a:t>câmpus</a:t>
            </a:r>
            <a:endParaRPr lang="pt-BR" dirty="0" smtClean="0"/>
          </a:p>
          <a:p>
            <a:pPr lvl="1" algn="just"/>
            <a:r>
              <a:rPr lang="pt-BR" dirty="0" smtClean="0"/>
              <a:t>Todos os estados</a:t>
            </a:r>
          </a:p>
          <a:p>
            <a:pPr lvl="1" algn="just"/>
            <a:r>
              <a:rPr lang="pt-BR" dirty="0" smtClean="0"/>
              <a:t>São Paulo – 37 </a:t>
            </a:r>
            <a:r>
              <a:rPr lang="pt-BR" dirty="0" err="1" smtClean="0"/>
              <a:t>câmpus</a:t>
            </a:r>
            <a:endParaRPr lang="pt-BR" dirty="0" smtClean="0"/>
          </a:p>
          <a:p>
            <a:pPr lvl="2" algn="just"/>
            <a:r>
              <a:rPr lang="pt-BR" dirty="0" smtClean="0"/>
              <a:t>Cerca de 40 mil alunos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63" y="246186"/>
            <a:ext cx="8596312" cy="747346"/>
          </a:xfrm>
        </p:spPr>
        <p:txBody>
          <a:bodyPr/>
          <a:lstStyle/>
          <a:p>
            <a:pPr algn="ctr"/>
            <a:r>
              <a:rPr lang="pt-BR" sz="2800" dirty="0" smtClean="0"/>
              <a:t>Rede Federal de Educação Profissional e Tecnológica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2" name="Picture 4" descr="Resultado de imagem para mapa institutos federais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68" y="923192"/>
            <a:ext cx="5945702" cy="52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IFSP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5" y="1242874"/>
            <a:ext cx="8369690" cy="516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2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O IFSP Guarulhos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243632"/>
            <a:ext cx="8596312" cy="5117187"/>
          </a:xfrm>
        </p:spPr>
        <p:txBody>
          <a:bodyPr/>
          <a:lstStyle/>
          <a:p>
            <a:r>
              <a:rPr lang="pt-BR" dirty="0" smtClean="0"/>
              <a:t>Cursos oferecidos</a:t>
            </a:r>
            <a:endParaRPr lang="pt-BR" dirty="0" smtClean="0"/>
          </a:p>
          <a:p>
            <a:pPr lvl="1"/>
            <a:r>
              <a:rPr lang="pt-BR" dirty="0" smtClean="0"/>
              <a:t>Técnico integrado ao Ensino Médio</a:t>
            </a:r>
          </a:p>
          <a:p>
            <a:pPr lvl="2"/>
            <a:r>
              <a:rPr lang="pt-BR" dirty="0" smtClean="0"/>
              <a:t>Informática para Internet </a:t>
            </a:r>
          </a:p>
          <a:p>
            <a:pPr lvl="2"/>
            <a:r>
              <a:rPr lang="pt-BR" dirty="0" smtClean="0"/>
              <a:t>Mecatrônica</a:t>
            </a:r>
          </a:p>
          <a:p>
            <a:pPr lvl="1"/>
            <a:r>
              <a:rPr lang="pt-BR" dirty="0" smtClean="0"/>
              <a:t>Técnico concomitante/Subsequente</a:t>
            </a:r>
            <a:endParaRPr lang="pt-BR" dirty="0"/>
          </a:p>
          <a:p>
            <a:pPr lvl="2"/>
            <a:r>
              <a:rPr lang="pt-BR" dirty="0"/>
              <a:t>Informática para Internet </a:t>
            </a:r>
            <a:endParaRPr lang="pt-BR" dirty="0" smtClean="0"/>
          </a:p>
          <a:p>
            <a:pPr lvl="2"/>
            <a:r>
              <a:rPr lang="pt-BR" dirty="0" smtClean="0"/>
              <a:t>Automação Industrial</a:t>
            </a:r>
            <a:endParaRPr lang="pt-BR" dirty="0"/>
          </a:p>
          <a:p>
            <a:pPr lvl="1"/>
            <a:r>
              <a:rPr lang="pt-BR" dirty="0" smtClean="0"/>
              <a:t>Superiores</a:t>
            </a:r>
            <a:endParaRPr lang="pt-BR" dirty="0"/>
          </a:p>
          <a:p>
            <a:pPr lvl="2"/>
            <a:r>
              <a:rPr lang="pt-BR" dirty="0" smtClean="0"/>
              <a:t>Análise e Desenvolvimento de Sistemas</a:t>
            </a:r>
          </a:p>
          <a:p>
            <a:pPr lvl="2"/>
            <a:r>
              <a:rPr lang="pt-BR" dirty="0" smtClean="0"/>
              <a:t>Automação Industrial</a:t>
            </a:r>
          </a:p>
          <a:p>
            <a:pPr lvl="2"/>
            <a:r>
              <a:rPr lang="pt-BR" dirty="0" smtClean="0"/>
              <a:t>Engenharia de Automação e Controle</a:t>
            </a:r>
            <a:endParaRPr lang="pt-BR" dirty="0"/>
          </a:p>
          <a:p>
            <a:pPr lvl="2"/>
            <a:r>
              <a:rPr lang="pt-BR" dirty="0" smtClean="0"/>
              <a:t>Matemática</a:t>
            </a:r>
            <a:endParaRPr lang="pt-BR" dirty="0"/>
          </a:p>
          <a:p>
            <a:pPr lvl="1"/>
            <a:r>
              <a:rPr lang="pt-BR" dirty="0" smtClean="0"/>
              <a:t>Pós-graduação</a:t>
            </a:r>
            <a:endParaRPr lang="pt-BR" dirty="0"/>
          </a:p>
          <a:p>
            <a:pPr lvl="2"/>
            <a:r>
              <a:rPr lang="pt-BR" dirty="0" smtClean="0"/>
              <a:t>Gestão de Sistemas de Informação</a:t>
            </a:r>
            <a:endParaRPr lang="pt-BR" dirty="0"/>
          </a:p>
          <a:p>
            <a:pPr lvl="2"/>
            <a:endParaRPr lang="pt-BR" dirty="0"/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033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Maiores 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243632"/>
            <a:ext cx="8596312" cy="5117187"/>
          </a:xfrm>
        </p:spPr>
        <p:txBody>
          <a:bodyPr/>
          <a:lstStyle/>
          <a:p>
            <a:r>
              <a:rPr lang="pt-BR" sz="3200" dirty="0" smtClean="0"/>
              <a:t>Site</a:t>
            </a:r>
          </a:p>
          <a:p>
            <a:pPr lvl="1"/>
            <a:r>
              <a:rPr lang="pt-BR" sz="3200" dirty="0" smtClean="0">
                <a:hlinkClick r:id="rId2"/>
              </a:rPr>
              <a:t>www.ifsp.edu.br</a:t>
            </a:r>
            <a:endParaRPr lang="pt-BR" sz="3200" dirty="0" smtClean="0"/>
          </a:p>
          <a:p>
            <a:pPr lvl="2"/>
            <a:endParaRPr lang="pt-BR" dirty="0"/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440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O IFSP Guarulhos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547446"/>
            <a:ext cx="8596312" cy="4494579"/>
          </a:xfrm>
        </p:spPr>
        <p:txBody>
          <a:bodyPr/>
          <a:lstStyle/>
          <a:p>
            <a:r>
              <a:rPr lang="pt-BR" dirty="0"/>
              <a:t>Coordenadoria </a:t>
            </a:r>
            <a:r>
              <a:rPr lang="pt-BR" dirty="0" smtClean="0"/>
              <a:t>Sociopedagógica (CSP) </a:t>
            </a:r>
            <a:r>
              <a:rPr lang="pt-BR" dirty="0"/>
              <a:t>– </a:t>
            </a:r>
            <a:r>
              <a:rPr lang="pt-BR" dirty="0" smtClean="0"/>
              <a:t>Sala G12;</a:t>
            </a:r>
          </a:p>
          <a:p>
            <a:endParaRPr lang="pt-BR" dirty="0"/>
          </a:p>
          <a:p>
            <a:pPr lvl="1"/>
            <a:r>
              <a:rPr lang="pt-BR" altLang="pt-BR" sz="1800" dirty="0" smtClean="0">
                <a:solidFill>
                  <a:schemeClr val="tx1"/>
                </a:solidFill>
              </a:rPr>
              <a:t>Acompanhar </a:t>
            </a:r>
            <a:r>
              <a:rPr lang="pt-BR" altLang="pt-BR" sz="1800" dirty="0">
                <a:solidFill>
                  <a:schemeClr val="tx1"/>
                </a:solidFill>
              </a:rPr>
              <a:t>o processo de ensino e aprendizagem; </a:t>
            </a:r>
          </a:p>
          <a:p>
            <a:pPr lvl="1"/>
            <a:r>
              <a:rPr lang="pt-BR" altLang="pt-BR" sz="1800" dirty="0">
                <a:solidFill>
                  <a:schemeClr val="tx1"/>
                </a:solidFill>
              </a:rPr>
              <a:t>Colaborar com o desenvolvimento </a:t>
            </a:r>
            <a:r>
              <a:rPr lang="pt-BR" altLang="pt-BR" sz="1800" dirty="0" smtClean="0">
                <a:solidFill>
                  <a:schemeClr val="tx1"/>
                </a:solidFill>
              </a:rPr>
              <a:t>acadêmico dos alunos; </a:t>
            </a:r>
            <a:endParaRPr lang="pt-BR" altLang="pt-BR" sz="1800" dirty="0">
              <a:solidFill>
                <a:schemeClr val="tx1"/>
              </a:solidFill>
            </a:endParaRPr>
          </a:p>
          <a:p>
            <a:pPr lvl="1"/>
            <a:r>
              <a:rPr lang="pt-BR" altLang="pt-BR" sz="1800" dirty="0">
                <a:solidFill>
                  <a:schemeClr val="tx1"/>
                </a:solidFill>
              </a:rPr>
              <a:t>Atender, orientar, encaminhar e acompanhar estudantes e familiares nas questões sociais, psicológicas e educacionais; </a:t>
            </a:r>
          </a:p>
          <a:p>
            <a:pPr lvl="1" algn="just"/>
            <a:r>
              <a:rPr lang="pt-BR" altLang="pt-BR" sz="1800" dirty="0" smtClean="0">
                <a:solidFill>
                  <a:schemeClr val="tx1"/>
                </a:solidFill>
              </a:rPr>
              <a:t>Promove eventos e pesquisas;</a:t>
            </a:r>
          </a:p>
          <a:p>
            <a:pPr lvl="1" algn="just"/>
            <a:r>
              <a:rPr lang="pt-BR" altLang="pt-BR" sz="1800" dirty="0" smtClean="0">
                <a:solidFill>
                  <a:schemeClr val="tx1"/>
                </a:solidFill>
              </a:rPr>
              <a:t>Gerencia programas diversos;</a:t>
            </a:r>
          </a:p>
          <a:p>
            <a:pPr lvl="1" algn="just"/>
            <a:r>
              <a:rPr lang="pt-BR" altLang="pt-BR" sz="1800" dirty="0" smtClean="0">
                <a:solidFill>
                  <a:schemeClr val="tx1"/>
                </a:solidFill>
              </a:rPr>
              <a:t>Atua em questões educacionais </a:t>
            </a:r>
            <a:r>
              <a:rPr lang="pt-BR" altLang="pt-BR" sz="1800" dirty="0" smtClean="0">
                <a:solidFill>
                  <a:schemeClr val="tx1"/>
                </a:solidFill>
              </a:rPr>
              <a:t>diversas.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9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speto">
  <a:themeElements>
    <a:clrScheme name="1_Aspeto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FFFFFF"/>
      </a:accent3>
      <a:accent4>
        <a:srgbClr val="000000"/>
      </a:accent4>
      <a:accent5>
        <a:srgbClr val="C6DDAC"/>
      </a:accent5>
      <a:accent6>
        <a:srgbClr val="4B911D"/>
      </a:accent6>
      <a:hlink>
        <a:srgbClr val="99CA3C"/>
      </a:hlink>
      <a:folHlink>
        <a:srgbClr val="B9D181"/>
      </a:folHlink>
    </a:clrScheme>
    <a:fontScheme name="1_Asp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Aspeto 1">
        <a:dk1>
          <a:srgbClr val="000000"/>
        </a:dk1>
        <a:lt1>
          <a:srgbClr val="FFFFFF"/>
        </a:lt1>
        <a:dk2>
          <a:srgbClr val="2C3C43"/>
        </a:dk2>
        <a:lt2>
          <a:srgbClr val="EBEBEB"/>
        </a:lt2>
        <a:accent1>
          <a:srgbClr val="90C226"/>
        </a:accent1>
        <a:accent2>
          <a:srgbClr val="54A021"/>
        </a:accent2>
        <a:accent3>
          <a:srgbClr val="FFFFFF"/>
        </a:accent3>
        <a:accent4>
          <a:srgbClr val="000000"/>
        </a:accent4>
        <a:accent5>
          <a:srgbClr val="C6DDAC"/>
        </a:accent5>
        <a:accent6>
          <a:srgbClr val="4B911D"/>
        </a:accent6>
        <a:hlink>
          <a:srgbClr val="99CA3C"/>
        </a:hlink>
        <a:folHlink>
          <a:srgbClr val="B9D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5058</TotalTime>
  <Words>500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1_Aspeto</vt:lpstr>
      <vt:lpstr>Instituto Federal de Educação, Ciência e Tecnologia de São Paulo Campus Guarulhos </vt:lpstr>
      <vt:lpstr>Agenda</vt:lpstr>
      <vt:lpstr>Vídeo Institucional</vt:lpstr>
      <vt:lpstr>Apresentação</vt:lpstr>
      <vt:lpstr>Rede Federal de Educação Profissional e Tecnológica </vt:lpstr>
      <vt:lpstr>O IFSP</vt:lpstr>
      <vt:lpstr>O IFSP Guarulhos</vt:lpstr>
      <vt:lpstr>Maiores informações</vt:lpstr>
      <vt:lpstr>O IFSP Guarulhos</vt:lpstr>
      <vt:lpstr>O IFSP Guarulhos</vt:lpstr>
      <vt:lpstr>Programa de Auxílio Permanência - PAP</vt:lpstr>
      <vt:lpstr>Ensino Médio Integrado</vt:lpstr>
      <vt:lpstr>Ensino Médio Integrado: Organização didática do IFSP </vt:lpstr>
      <vt:lpstr>Ensino Médio Integrado: Organização didática do IFSP </vt:lpstr>
      <vt:lpstr>Ensino Médio Integrado</vt:lpstr>
      <vt:lpstr>Ensino Médio Integrado</vt:lpstr>
      <vt:lpstr>Ensino Médio Integrado</vt:lpstr>
      <vt:lpstr>Ensino Médio Integrado</vt:lpstr>
      <vt:lpstr>Ensino Médio Integrado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Diretoria de Graduação Projeto Pedagógico de Cursos de Graduação</dc:title>
  <dc:creator>Valéria</dc:creator>
  <cp:lastModifiedBy>DOUGLAS MENDES BRITES</cp:lastModifiedBy>
  <cp:revision>426</cp:revision>
  <dcterms:created xsi:type="dcterms:W3CDTF">2013-07-17T12:36:26Z</dcterms:created>
  <dcterms:modified xsi:type="dcterms:W3CDTF">2018-02-06T17:08:27Z</dcterms:modified>
</cp:coreProperties>
</file>