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5" r:id="rId1"/>
  </p:sldMasterIdLst>
  <p:notesMasterIdLst>
    <p:notesMasterId r:id="rId22"/>
  </p:notesMasterIdLst>
  <p:sldIdLst>
    <p:sldId id="343" r:id="rId2"/>
    <p:sldId id="421" r:id="rId3"/>
    <p:sldId id="432" r:id="rId4"/>
    <p:sldId id="425" r:id="rId5"/>
    <p:sldId id="426" r:id="rId6"/>
    <p:sldId id="410" r:id="rId7"/>
    <p:sldId id="431" r:id="rId8"/>
    <p:sldId id="433" r:id="rId9"/>
    <p:sldId id="434" r:id="rId10"/>
    <p:sldId id="435" r:id="rId11"/>
    <p:sldId id="438" r:id="rId12"/>
    <p:sldId id="440" r:id="rId13"/>
    <p:sldId id="446" r:id="rId14"/>
    <p:sldId id="447" r:id="rId15"/>
    <p:sldId id="441" r:id="rId16"/>
    <p:sldId id="442" r:id="rId17"/>
    <p:sldId id="443" r:id="rId18"/>
    <p:sldId id="445" r:id="rId19"/>
    <p:sldId id="448" r:id="rId20"/>
    <p:sldId id="408" r:id="rId21"/>
  </p:sldIdLst>
  <p:sldSz cx="12192000" cy="6858000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99FF"/>
    <a:srgbClr val="FF9966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386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420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F71231A-AAC6-4128-BD07-6D7714FCBF4F}" type="datetimeFigureOut">
              <a:rPr lang="pt-BR"/>
              <a:pPr>
                <a:defRPr/>
              </a:pPr>
              <a:t>06/02/2018</a:t>
            </a:fld>
            <a:endParaRPr lang="pt-BR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 noProof="0" smtClean="0"/>
              <a:t>Clique para editar os estilos</a:t>
            </a:r>
          </a:p>
          <a:p>
            <a:pPr lvl="1"/>
            <a:r>
              <a:rPr lang="pt-PT" noProof="0" smtClean="0"/>
              <a:t>Segundo nível</a:t>
            </a:r>
          </a:p>
          <a:p>
            <a:pPr lvl="2"/>
            <a:r>
              <a:rPr lang="pt-PT" noProof="0" smtClean="0"/>
              <a:t>Terceiro nível</a:t>
            </a:r>
          </a:p>
          <a:p>
            <a:pPr lvl="3"/>
            <a:r>
              <a:rPr lang="pt-PT" noProof="0" smtClean="0"/>
              <a:t>Quarto nível</a:t>
            </a:r>
          </a:p>
          <a:p>
            <a:pPr lvl="4"/>
            <a:r>
              <a:rPr lang="pt-PT" noProof="0" smtClean="0"/>
              <a:t>Quinto nível</a:t>
            </a:r>
            <a:endParaRPr lang="pt-BR" noProof="0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5205C08-04B7-4858-9928-487B8EC758B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39361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 smtClean="0"/>
              <a:t>Clique para editar o estilo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 smtClean="0"/>
              <a:t>Faça clique para editar o estilo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721CF0-107B-48F4-98C4-D0A5E8F68DA2}" type="datetimeFigureOut">
              <a:rPr lang="en-US"/>
              <a:pPr>
                <a:defRPr/>
              </a:pPr>
              <a:t>2/6/2018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9A295C-40FB-4B66-9434-4BA89DDDCE7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6561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BR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E33FBA-60BD-4FED-A170-0FA9FFADA3BF}" type="datetimeFigureOut">
              <a:rPr lang="en-US"/>
              <a:pPr>
                <a:defRPr/>
              </a:pPr>
              <a:t>2/6/2018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E45A0D-3B7A-4839-8956-E9940BD603E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7221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7126288" y="609600"/>
            <a:ext cx="2147887" cy="5432425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pt-BR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677863" y="609600"/>
            <a:ext cx="6296025" cy="5432425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52C1FD-A2FB-42E9-8F9B-598087FB8260}" type="datetimeFigureOut">
              <a:rPr lang="en-US"/>
              <a:pPr>
                <a:defRPr/>
              </a:pPr>
              <a:t>2/6/2018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121360-62A6-4F71-8B7B-38697EAB1D3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4924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ítulo e diagrama ou organogra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7863" y="609600"/>
            <a:ext cx="8596312" cy="1320800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pt-BR"/>
          </a:p>
        </p:txBody>
      </p:sp>
      <p:sp>
        <p:nvSpPr>
          <p:cNvPr id="3" name="Marcador de Posição do SmartArt 2"/>
          <p:cNvSpPr>
            <a:spLocks noGrp="1"/>
          </p:cNvSpPr>
          <p:nvPr>
            <p:ph type="dgm" idx="1"/>
          </p:nvPr>
        </p:nvSpPr>
        <p:spPr>
          <a:xfrm>
            <a:off x="677863" y="2160588"/>
            <a:ext cx="8596312" cy="3881437"/>
          </a:xfrm>
        </p:spPr>
        <p:txBody>
          <a:bodyPr/>
          <a:lstStyle/>
          <a:p>
            <a:pPr lvl="0"/>
            <a:endParaRPr lang="pt-BR" noProof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567386-B69A-44E1-A288-E4E6F8061C61}" type="datetimeFigureOut">
              <a:rPr lang="en-US"/>
              <a:pPr>
                <a:defRPr/>
              </a:pPr>
              <a:t>2/6/2018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A29675-3014-428F-925A-2910FC0732BB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12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BR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528215-5723-42C6-B303-C8B19FDD0102}" type="datetimeFigureOut">
              <a:rPr lang="en-US"/>
              <a:pPr>
                <a:defRPr/>
              </a:pPr>
              <a:t>2/6/2018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14FD56-CA66-4FC4-8570-DB22FA30E5B2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211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PT" smtClean="0"/>
              <a:t>Clique para editar o estilo</a:t>
            </a:r>
            <a:endParaRPr lang="pt-BR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4896E9-0412-4803-AC60-E37A83E823BD}" type="datetimeFigureOut">
              <a:rPr lang="en-US"/>
              <a:pPr>
                <a:defRPr/>
              </a:pPr>
              <a:t>2/6/2018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573FFA-67D5-444A-9FE1-5A38B91732FB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1844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BR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677863" y="2160588"/>
            <a:ext cx="4221162" cy="3881437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BR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5051425" y="2160588"/>
            <a:ext cx="4222750" cy="3881437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BR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9FC0B4-7567-4360-969A-F959BD2DF186}" type="datetimeFigureOut">
              <a:rPr lang="en-US"/>
              <a:pPr>
                <a:defRPr/>
              </a:pPr>
              <a:t>2/6/2018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84FBB4-DD1D-4382-89B0-3707C86D370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3138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pt-BR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BR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BR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2E9337-F5FF-4B99-94BA-8CB80F67EAEB}" type="datetimeFigureOut">
              <a:rPr lang="en-US"/>
              <a:pPr>
                <a:defRPr/>
              </a:pPr>
              <a:t>2/6/2018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00509E-1E84-4AE4-8DE3-403C523CA13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462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BR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83D2EE-D5F6-4BAA-9B38-F0313A21C62E}" type="datetimeFigureOut">
              <a:rPr lang="en-US"/>
              <a:pPr>
                <a:defRPr/>
              </a:pPr>
              <a:t>2/6/2018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C3E6E1-6509-49E9-8015-C1DA48A6A064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47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BED837-9D8C-48EA-AC7F-8649053F83CF}" type="datetimeFigureOut">
              <a:rPr lang="en-US"/>
              <a:pPr>
                <a:defRPr/>
              </a:pPr>
              <a:t>2/6/2018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14EC2B-80D2-414A-B9C3-28F83BCDA26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956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 smtClean="0"/>
              <a:t>Clique para editar o estilo</a:t>
            </a:r>
            <a:endParaRPr lang="pt-BR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BR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8864B5-D4E7-4EE7-8489-D5229A307E78}" type="datetimeFigureOut">
              <a:rPr lang="en-US"/>
              <a:pPr>
                <a:defRPr/>
              </a:pPr>
              <a:t>2/6/2018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F6B141-CDA2-4CFC-853D-3DD8B852CD4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88633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 smtClean="0"/>
              <a:t>Clique para editar o estilo</a:t>
            </a:r>
            <a:endParaRPr lang="pt-BR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4E401A-F290-45BE-A11C-23352E2AFAE2}" type="datetimeFigureOut">
              <a:rPr lang="en-US"/>
              <a:pPr>
                <a:defRPr/>
              </a:pPr>
              <a:t>2/6/2018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7A1C7E-C91F-4DC3-A7F9-8EBCE035887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4037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6"/>
          <p:cNvGrpSpPr>
            <a:grpSpLocks/>
          </p:cNvGrpSpPr>
          <p:nvPr/>
        </p:nvGrpSpPr>
        <p:grpSpPr bwMode="auto">
          <a:xfrm>
            <a:off x="0" y="-7938"/>
            <a:ext cx="12192000" cy="6865938"/>
            <a:chOff x="0" y="-8467"/>
            <a:chExt cx="12192000" cy="6866467"/>
          </a:xfrm>
        </p:grpSpPr>
        <p:cxnSp>
          <p:nvCxnSpPr>
            <p:cNvPr id="19" name="Straight Connector 31"/>
            <p:cNvCxnSpPr/>
            <p:nvPr/>
          </p:nvCxnSpPr>
          <p:spPr>
            <a:xfrm>
              <a:off x="9371013" y="-528"/>
              <a:ext cx="1219200" cy="6858528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0"/>
            <p:cNvCxnSpPr/>
            <p:nvPr/>
          </p:nvCxnSpPr>
          <p:spPr>
            <a:xfrm flipH="1">
              <a:off x="7424738" y="3681168"/>
              <a:ext cx="4764087" cy="3176832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Rectangle 23"/>
            <p:cNvSpPr/>
            <p:nvPr/>
          </p:nvSpPr>
          <p:spPr>
            <a:xfrm>
              <a:off x="9182100" y="-8467"/>
              <a:ext cx="3006725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Rectangle 25"/>
            <p:cNvSpPr/>
            <p:nvPr/>
          </p:nvSpPr>
          <p:spPr>
            <a:xfrm>
              <a:off x="9602788" y="-8467"/>
              <a:ext cx="2589212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Isosceles Triangle 26"/>
            <p:cNvSpPr/>
            <p:nvPr/>
          </p:nvSpPr>
          <p:spPr>
            <a:xfrm>
              <a:off x="8932863" y="3047706"/>
              <a:ext cx="3259137" cy="3810294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Rectangle 27"/>
            <p:cNvSpPr/>
            <p:nvPr/>
          </p:nvSpPr>
          <p:spPr>
            <a:xfrm>
              <a:off x="9334500" y="-8467"/>
              <a:ext cx="2854325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Rectangle 28"/>
            <p:cNvSpPr/>
            <p:nvPr/>
          </p:nvSpPr>
          <p:spPr>
            <a:xfrm>
              <a:off x="10898188" y="-8467"/>
              <a:ext cx="1290637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Rectangle 29"/>
            <p:cNvSpPr/>
            <p:nvPr/>
          </p:nvSpPr>
          <p:spPr>
            <a:xfrm>
              <a:off x="10939463" y="-8467"/>
              <a:ext cx="1249362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7" name="Isosceles Triangle 30"/>
            <p:cNvSpPr/>
            <p:nvPr/>
          </p:nvSpPr>
          <p:spPr>
            <a:xfrm>
              <a:off x="10371138" y="3589086"/>
              <a:ext cx="1817687" cy="326891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Isosceles Triangle 18"/>
            <p:cNvSpPr/>
            <p:nvPr/>
          </p:nvSpPr>
          <p:spPr>
            <a:xfrm rot="10800000">
              <a:off x="0" y="-528"/>
              <a:ext cx="842963" cy="5666225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pic>
        <p:nvPicPr>
          <p:cNvPr id="1027" name="Imagem 38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1863" y="5737225"/>
            <a:ext cx="766762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677863" y="609600"/>
            <a:ext cx="8596312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PT" altLang="pt-BR" smtClean="0"/>
              <a:t>Clique para editar o estilo</a:t>
            </a:r>
            <a:endParaRPr lang="en-US" altLang="pt-BR" smtClean="0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77863" y="2160588"/>
            <a:ext cx="8596312" cy="388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PT" altLang="pt-BR" smtClean="0"/>
              <a:t>Clique para editar os estilos</a:t>
            </a:r>
          </a:p>
          <a:p>
            <a:pPr lvl="1"/>
            <a:r>
              <a:rPr lang="pt-PT" altLang="pt-BR" smtClean="0"/>
              <a:t>Segundo nível</a:t>
            </a:r>
          </a:p>
          <a:p>
            <a:pPr lvl="2"/>
            <a:r>
              <a:rPr lang="pt-PT" altLang="pt-BR" smtClean="0"/>
              <a:t>Terceiro nível</a:t>
            </a:r>
          </a:p>
          <a:p>
            <a:pPr lvl="3"/>
            <a:r>
              <a:rPr lang="pt-PT" altLang="pt-BR" smtClean="0"/>
              <a:t>Quarto nível</a:t>
            </a:r>
          </a:p>
          <a:p>
            <a:pPr lvl="4"/>
            <a:r>
              <a:rPr lang="pt-PT" altLang="pt-BR" smtClean="0"/>
              <a:t>Quinto nível</a:t>
            </a:r>
            <a:endParaRPr lang="en-US" altLang="pt-BR" smtClean="0"/>
          </a:p>
        </p:txBody>
      </p:sp>
      <p:sp>
        <p:nvSpPr>
          <p:cNvPr id="40" name="Date Placeholder 3"/>
          <p:cNvSpPr>
            <a:spLocks noGrp="1"/>
          </p:cNvSpPr>
          <p:nvPr>
            <p:ph type="dt" sz="half" idx="2"/>
          </p:nvPr>
        </p:nvSpPr>
        <p:spPr>
          <a:xfrm>
            <a:off x="7205663" y="6042025"/>
            <a:ext cx="9112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92F3EE3-4064-44C1-9231-0E5A94C8AE72}" type="datetimeFigureOut">
              <a:rPr lang="en-US"/>
              <a:pPr>
                <a:defRPr/>
              </a:pPr>
              <a:t>2/6/2018</a:t>
            </a:fld>
            <a:endParaRPr lang="en-US"/>
          </a:p>
        </p:txBody>
      </p:sp>
      <p:sp>
        <p:nvSpPr>
          <p:cNvPr id="4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863" y="6042025"/>
            <a:ext cx="6299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1550" y="6042025"/>
            <a:ext cx="6826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accent1"/>
                </a:solidFill>
                <a:latin typeface="+mn-lt"/>
              </a:defRPr>
            </a:lvl1pPr>
          </a:lstStyle>
          <a:p>
            <a:pPr>
              <a:defRPr/>
            </a:pPr>
            <a:fld id="{A4B6792B-C4A5-41BD-88C9-CF6AF7460476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  <p:pic>
        <p:nvPicPr>
          <p:cNvPr id="1033" name="Imagem 38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1863" y="5737225"/>
            <a:ext cx="766762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acebook.com/ifspguarulhos/?fref=ts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mailto:csp.gru@ifsp.edu.br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fsp.edu.br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ítulo 1"/>
          <p:cNvSpPr>
            <a:spLocks noGrp="1"/>
          </p:cNvSpPr>
          <p:nvPr>
            <p:ph type="title" idx="4294967295"/>
          </p:nvPr>
        </p:nvSpPr>
        <p:spPr>
          <a:xfrm>
            <a:off x="793750" y="993775"/>
            <a:ext cx="8596313" cy="1320800"/>
          </a:xfrm>
        </p:spPr>
        <p:txBody>
          <a:bodyPr anchor="b"/>
          <a:lstStyle/>
          <a:p>
            <a:pPr algn="ctr" eaLnBrk="1" hangingPunct="1"/>
            <a:r>
              <a:rPr lang="pt-BR" altLang="pt-BR" sz="2800" b="1" dirty="0" smtClean="0"/>
              <a:t>Instituto Federal de Educação, Ciência e Tecnologia de São Paulo</a:t>
            </a:r>
            <a:r>
              <a:rPr lang="pt-BR" altLang="pt-BR" sz="2800" dirty="0" smtClean="0"/>
              <a:t/>
            </a:r>
            <a:br>
              <a:rPr lang="pt-BR" altLang="pt-BR" sz="2800" dirty="0" smtClean="0"/>
            </a:br>
            <a:r>
              <a:rPr lang="pt-BR" altLang="pt-BR" sz="2800" b="1" i="1" dirty="0" smtClean="0"/>
              <a:t>Campus</a:t>
            </a:r>
            <a:r>
              <a:rPr lang="pt-BR" altLang="pt-BR" sz="2800" b="1" dirty="0" smtClean="0"/>
              <a:t> Guarulhos</a:t>
            </a:r>
            <a:r>
              <a:rPr lang="pt-BR" altLang="pt-BR" sz="2800" dirty="0" smtClean="0"/>
              <a:t/>
            </a:r>
            <a:br>
              <a:rPr lang="pt-BR" altLang="pt-BR" sz="2800" dirty="0" smtClean="0"/>
            </a:br>
            <a:endParaRPr lang="pt-BR" altLang="pt-BR" sz="2800" dirty="0" smtClean="0"/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889001" y="2579810"/>
            <a:ext cx="8501062" cy="1826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indent="0" algn="ctr">
              <a:buNone/>
            </a:pPr>
            <a:r>
              <a:rPr lang="pt-BR" altLang="pt-BR" sz="3200" b="1" dirty="0" smtClean="0"/>
              <a:t>1ª. </a:t>
            </a:r>
            <a:r>
              <a:rPr lang="pt-BR" altLang="pt-BR" sz="3200" b="1" dirty="0" smtClean="0"/>
              <a:t>Reunião de Pais </a:t>
            </a:r>
          </a:p>
          <a:p>
            <a:pPr marL="0" indent="0" algn="ctr">
              <a:buNone/>
            </a:pPr>
            <a:r>
              <a:rPr lang="pt-BR" altLang="pt-BR" sz="3200" b="1" dirty="0" smtClean="0"/>
              <a:t>Ensino Médio Integrado</a:t>
            </a:r>
            <a:endParaRPr lang="pt-BR" altLang="pt-BR" sz="3200" b="1" dirty="0" smtClean="0"/>
          </a:p>
          <a:p>
            <a:pPr marL="0" indent="0" algn="ctr">
              <a:buNone/>
            </a:pPr>
            <a:endParaRPr lang="pt-BR" altLang="pt-B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altLang="pt-BR" dirty="0"/>
              <a:t>O IFSP Guarulhos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7863" y="1547446"/>
            <a:ext cx="8596312" cy="4494579"/>
          </a:xfrm>
        </p:spPr>
        <p:txBody>
          <a:bodyPr/>
          <a:lstStyle/>
          <a:p>
            <a:r>
              <a:rPr lang="pt-BR" dirty="0"/>
              <a:t>Coordenadoria </a:t>
            </a:r>
            <a:r>
              <a:rPr lang="pt-BR" dirty="0" smtClean="0"/>
              <a:t>Sociopedagógica (CSP) – Sala G12;</a:t>
            </a:r>
          </a:p>
          <a:p>
            <a:r>
              <a:rPr lang="pt-BR" dirty="0" smtClean="0"/>
              <a:t>Equipe</a:t>
            </a:r>
            <a:endParaRPr lang="pt-BR" dirty="0"/>
          </a:p>
          <a:p>
            <a:pPr lvl="1"/>
            <a:r>
              <a:rPr lang="pt-BR" altLang="pt-BR" sz="1800" dirty="0" smtClean="0">
                <a:solidFill>
                  <a:schemeClr val="tx1"/>
                </a:solidFill>
              </a:rPr>
              <a:t>Andrea (Pedagoga) </a:t>
            </a:r>
          </a:p>
          <a:p>
            <a:pPr lvl="1"/>
            <a:r>
              <a:rPr lang="pt-BR" altLang="pt-BR" sz="1800" dirty="0" smtClean="0">
                <a:solidFill>
                  <a:schemeClr val="tx1"/>
                </a:solidFill>
              </a:rPr>
              <a:t>Natalie </a:t>
            </a:r>
            <a:r>
              <a:rPr lang="pt-BR" altLang="pt-BR" sz="1800" dirty="0">
                <a:solidFill>
                  <a:schemeClr val="tx1"/>
                </a:solidFill>
              </a:rPr>
              <a:t>(</a:t>
            </a:r>
            <a:r>
              <a:rPr lang="pt-BR" altLang="pt-BR" sz="1800" dirty="0" smtClean="0">
                <a:solidFill>
                  <a:schemeClr val="tx1"/>
                </a:solidFill>
              </a:rPr>
              <a:t>Pedagoga)</a:t>
            </a:r>
            <a:endParaRPr lang="pt-BR" altLang="pt-BR" sz="1800" dirty="0">
              <a:solidFill>
                <a:schemeClr val="tx1"/>
              </a:solidFill>
            </a:endParaRPr>
          </a:p>
          <a:p>
            <a:pPr lvl="1"/>
            <a:r>
              <a:rPr lang="pt-BR" altLang="pt-BR" sz="1800" dirty="0">
                <a:solidFill>
                  <a:schemeClr val="tx1"/>
                </a:solidFill>
              </a:rPr>
              <a:t>Elizabeth (Psicóloga)</a:t>
            </a:r>
          </a:p>
          <a:p>
            <a:pPr lvl="1"/>
            <a:r>
              <a:rPr lang="pt-BR" altLang="pt-BR" sz="1800" dirty="0">
                <a:solidFill>
                  <a:schemeClr val="tx1"/>
                </a:solidFill>
              </a:rPr>
              <a:t>Rodrigo (Tradutor e Intérprete de LIBRAS)</a:t>
            </a:r>
          </a:p>
          <a:p>
            <a:pPr lvl="1"/>
            <a:r>
              <a:rPr lang="pt-BR" altLang="pt-BR" sz="1800" dirty="0" err="1">
                <a:solidFill>
                  <a:schemeClr val="tx1"/>
                </a:solidFill>
              </a:rPr>
              <a:t>Susannah</a:t>
            </a:r>
            <a:r>
              <a:rPr lang="pt-BR" altLang="pt-BR" sz="1800" dirty="0">
                <a:solidFill>
                  <a:schemeClr val="tx1"/>
                </a:solidFill>
              </a:rPr>
              <a:t> (Assistente Social)</a:t>
            </a:r>
          </a:p>
          <a:p>
            <a:pPr lvl="1"/>
            <a:r>
              <a:rPr lang="pt-BR" altLang="pt-BR" sz="1800" dirty="0">
                <a:solidFill>
                  <a:schemeClr val="tx1"/>
                </a:solidFill>
              </a:rPr>
              <a:t>Thiago (Técnico em Assuntos Educacionais)</a:t>
            </a:r>
          </a:p>
          <a:p>
            <a:pPr lvl="1"/>
            <a:r>
              <a:rPr lang="pt-BR" altLang="pt-BR" sz="1800" dirty="0">
                <a:solidFill>
                  <a:schemeClr val="tx1"/>
                </a:solidFill>
              </a:rPr>
              <a:t>Nilton (Técnico em Assuntos Educacionais</a:t>
            </a:r>
            <a:r>
              <a:rPr lang="pt-BR" altLang="pt-BR" sz="1800" dirty="0" smtClean="0">
                <a:solidFill>
                  <a:schemeClr val="tx1"/>
                </a:solidFill>
              </a:rPr>
              <a:t>)</a:t>
            </a:r>
          </a:p>
          <a:p>
            <a:pPr lvl="1"/>
            <a:r>
              <a:rPr lang="pt-BR" altLang="pt-BR" sz="1800" dirty="0" smtClean="0">
                <a:solidFill>
                  <a:schemeClr val="tx1"/>
                </a:solidFill>
              </a:rPr>
              <a:t>Christiane (Nutricionista)</a:t>
            </a:r>
            <a:endParaRPr lang="pt-BR" altLang="pt-BR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3785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altLang="pt-BR" b="1" dirty="0">
                <a:solidFill>
                  <a:schemeClr val="tx1"/>
                </a:solidFill>
              </a:rPr>
              <a:t>Programa de Auxílio Permanência - PAP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7863" y="1651248"/>
            <a:ext cx="8596312" cy="4390778"/>
          </a:xfrm>
        </p:spPr>
        <p:txBody>
          <a:bodyPr/>
          <a:lstStyle/>
          <a:p>
            <a:pPr lvl="1" algn="just"/>
            <a:r>
              <a:rPr lang="pt-BR" sz="1800" dirty="0" smtClean="0"/>
              <a:t>O </a:t>
            </a:r>
            <a:r>
              <a:rPr lang="pt-BR" sz="1800" dirty="0"/>
              <a:t>objetivo é </a:t>
            </a:r>
            <a:r>
              <a:rPr lang="pt-BR" sz="1800" b="1" dirty="0"/>
              <a:t>apoiar a permanência </a:t>
            </a:r>
            <a:r>
              <a:rPr lang="pt-BR" sz="1800" dirty="0"/>
              <a:t>na instituição, por meio de auxílios financeiros mensais para Alimentação, Transporte e Apoio </a:t>
            </a:r>
            <a:r>
              <a:rPr lang="pt-BR" sz="1800" dirty="0" smtClean="0"/>
              <a:t>didático-pedagógico; </a:t>
            </a:r>
            <a:endParaRPr lang="pt-BR" sz="1800" dirty="0"/>
          </a:p>
          <a:p>
            <a:pPr lvl="1"/>
            <a:r>
              <a:rPr lang="pt-BR" sz="1800" dirty="0"/>
              <a:t>O Programa depende de disponibilidade </a:t>
            </a:r>
            <a:r>
              <a:rPr lang="pt-BR" sz="1800" dirty="0" smtClean="0"/>
              <a:t>orçamentária do governo federal;</a:t>
            </a:r>
            <a:endParaRPr lang="pt-BR" sz="1800" dirty="0" smtClean="0"/>
          </a:p>
          <a:p>
            <a:pPr lvl="1"/>
            <a:r>
              <a:rPr lang="pt-BR" sz="1800" dirty="0" smtClean="0"/>
              <a:t>Sob coordenação da CSP;</a:t>
            </a:r>
          </a:p>
          <a:p>
            <a:pPr lvl="1"/>
            <a:r>
              <a:rPr lang="pt-BR" sz="1800" dirty="0" smtClean="0"/>
              <a:t>A divulgação é feita através de edital</a:t>
            </a:r>
          </a:p>
          <a:p>
            <a:pPr lvl="2"/>
            <a:r>
              <a:rPr lang="pt-BR" sz="1800" dirty="0" smtClean="0"/>
              <a:t>Publicado no site do </a:t>
            </a:r>
            <a:r>
              <a:rPr lang="pt-BR" sz="1800" dirty="0" err="1" smtClean="0"/>
              <a:t>câmpus</a:t>
            </a:r>
            <a:r>
              <a:rPr lang="pt-BR" sz="1800" dirty="0"/>
              <a:t> (</a:t>
            </a:r>
            <a:r>
              <a:rPr lang="pt-BR" sz="1800" dirty="0" smtClean="0"/>
              <a:t>portal.ifspguarulhos.edu.br)</a:t>
            </a:r>
          </a:p>
          <a:p>
            <a:pPr lvl="2"/>
            <a:r>
              <a:rPr lang="pt-BR" sz="1800" dirty="0" smtClean="0"/>
              <a:t>Crie o hábito de ver o site do </a:t>
            </a:r>
            <a:r>
              <a:rPr lang="pt-BR" sz="1800" dirty="0" err="1" smtClean="0"/>
              <a:t>câmpus</a:t>
            </a:r>
            <a:endParaRPr lang="pt-BR" sz="1800" dirty="0" smtClean="0"/>
          </a:p>
          <a:p>
            <a:pPr lvl="2"/>
            <a:r>
              <a:rPr lang="pt-BR" sz="1800" dirty="0" smtClean="0"/>
              <a:t>Curta a página do </a:t>
            </a:r>
            <a:r>
              <a:rPr lang="pt-BR" sz="1800" dirty="0" err="1" smtClean="0"/>
              <a:t>câmpus</a:t>
            </a:r>
            <a:r>
              <a:rPr lang="pt-BR" sz="1800" dirty="0" smtClean="0"/>
              <a:t> no </a:t>
            </a:r>
            <a:r>
              <a:rPr lang="pt-BR" sz="1800" dirty="0" err="1" smtClean="0"/>
              <a:t>Facebook</a:t>
            </a:r>
            <a:r>
              <a:rPr lang="pt-BR" sz="1800" dirty="0" smtClean="0"/>
              <a:t> </a:t>
            </a:r>
          </a:p>
          <a:p>
            <a:pPr lvl="3"/>
            <a:r>
              <a:rPr lang="pt-BR" sz="1800" dirty="0" smtClean="0"/>
              <a:t>(</a:t>
            </a:r>
            <a:r>
              <a:rPr lang="pt-BR" sz="1800" b="1" dirty="0" smtClean="0">
                <a:hlinkClick r:id="rId2"/>
              </a:rPr>
              <a:t>@</a:t>
            </a:r>
            <a:r>
              <a:rPr lang="pt-BR" sz="1800" b="1" dirty="0" err="1" smtClean="0">
                <a:hlinkClick r:id="rId2"/>
              </a:rPr>
              <a:t>ifspguarulhos</a:t>
            </a:r>
            <a:r>
              <a:rPr lang="pt-BR" sz="1800" b="1" dirty="0" smtClean="0"/>
              <a:t> / IFSP </a:t>
            </a:r>
            <a:r>
              <a:rPr lang="pt-BR" sz="1800" b="1" dirty="0" err="1" smtClean="0"/>
              <a:t>Câmpus</a:t>
            </a:r>
            <a:r>
              <a:rPr lang="pt-BR" sz="1800" b="1" dirty="0" smtClean="0"/>
              <a:t> Guarulhos)</a:t>
            </a:r>
            <a:endParaRPr lang="pt-BR" sz="1800" dirty="0" smtClean="0"/>
          </a:p>
          <a:p>
            <a:pPr lvl="1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84476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Ensino Médio Integrado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3" indent="-342900"/>
            <a:r>
              <a:rPr lang="pt-BR" sz="1800" dirty="0"/>
              <a:t>Documentos norteadores da vida no </a:t>
            </a:r>
            <a:r>
              <a:rPr lang="pt-BR" sz="1800" dirty="0" smtClean="0"/>
              <a:t>câmpus (disponíveis no site do campus):</a:t>
            </a:r>
            <a:endParaRPr lang="pt-BR" sz="1800" dirty="0"/>
          </a:p>
          <a:p>
            <a:pPr marL="800100" lvl="4" indent="-342900"/>
            <a:r>
              <a:rPr lang="pt-BR" sz="1800" dirty="0"/>
              <a:t>Organização didática do IFSP;</a:t>
            </a:r>
          </a:p>
          <a:p>
            <a:pPr marL="800100" lvl="4" indent="-342900"/>
            <a:r>
              <a:rPr lang="pt-BR" sz="1800" dirty="0"/>
              <a:t>Projeto Pedagógico do Curso (PPC);</a:t>
            </a:r>
          </a:p>
          <a:p>
            <a:pPr marL="800100" lvl="4" indent="-342900"/>
            <a:r>
              <a:rPr lang="pt-BR" sz="1800" dirty="0"/>
              <a:t>Calendário acadêmico;</a:t>
            </a:r>
          </a:p>
          <a:p>
            <a:pPr marL="800100" lvl="4" indent="-342900"/>
            <a:r>
              <a:rPr lang="pt-BR" sz="1800" dirty="0"/>
              <a:t>Grade </a:t>
            </a:r>
            <a:r>
              <a:rPr lang="pt-BR" sz="1800" dirty="0" smtClean="0"/>
              <a:t>Curricular.</a:t>
            </a:r>
            <a:endParaRPr lang="pt-BR" sz="1800" dirty="0"/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323271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4"/>
            <a:r>
              <a:rPr lang="pt-BR" dirty="0" smtClean="0"/>
              <a:t>Ensino Médio Integrado:</a:t>
            </a:r>
            <a:br>
              <a:rPr lang="pt-BR" dirty="0" smtClean="0"/>
            </a:br>
            <a:r>
              <a:rPr lang="pt-BR" sz="1800" dirty="0" smtClean="0"/>
              <a:t>Organização </a:t>
            </a:r>
            <a:r>
              <a:rPr lang="pt-BR" sz="1800" dirty="0"/>
              <a:t>didática do </a:t>
            </a:r>
            <a:r>
              <a:rPr lang="pt-BR" sz="1800" dirty="0" smtClean="0"/>
              <a:t>IFSP</a:t>
            </a:r>
            <a:r>
              <a:rPr lang="pt-BR" sz="1800" dirty="0"/>
              <a:t/>
            </a:r>
            <a:br>
              <a:rPr lang="pt-BR" sz="1800" dirty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BR" dirty="0" smtClean="0"/>
              <a:t>		</a:t>
            </a: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3823" y="1611191"/>
            <a:ext cx="6421315" cy="4815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0640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4"/>
            <a:r>
              <a:rPr lang="pt-BR" dirty="0" smtClean="0"/>
              <a:t>Ensino Médio Integrado:</a:t>
            </a:r>
            <a:br>
              <a:rPr lang="pt-BR" dirty="0" smtClean="0"/>
            </a:br>
            <a:r>
              <a:rPr lang="pt-BR" sz="1800" dirty="0" smtClean="0"/>
              <a:t>Organização </a:t>
            </a:r>
            <a:r>
              <a:rPr lang="pt-BR" sz="1800" dirty="0"/>
              <a:t>didática do </a:t>
            </a:r>
            <a:r>
              <a:rPr lang="pt-BR" sz="1800" dirty="0" smtClean="0"/>
              <a:t>IFSP</a:t>
            </a:r>
            <a:r>
              <a:rPr lang="pt-BR" sz="1800" dirty="0"/>
              <a:t/>
            </a:r>
            <a:br>
              <a:rPr lang="pt-BR" sz="1800" dirty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BR" dirty="0" smtClean="0"/>
              <a:t>		</a:t>
            </a:r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800" y="1571623"/>
            <a:ext cx="6966438" cy="5224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6843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Ensino Médio Integrado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Orientação de </a:t>
            </a:r>
            <a:r>
              <a:rPr lang="pt-BR" dirty="0" smtClean="0"/>
              <a:t>Estudos</a:t>
            </a:r>
          </a:p>
          <a:p>
            <a:pPr lvl="1"/>
            <a:r>
              <a:rPr lang="pt-BR" dirty="0" smtClean="0"/>
              <a:t>Trabalho desenvolvido pela CSP com os alunos e responsáveis visando melhorar </a:t>
            </a:r>
          </a:p>
          <a:p>
            <a:pPr marL="457200" lvl="1" indent="0">
              <a:buNone/>
            </a:pPr>
            <a:r>
              <a:rPr lang="pt-BR" dirty="0"/>
              <a:t>o</a:t>
            </a:r>
            <a:r>
              <a:rPr lang="pt-BR" dirty="0" smtClean="0"/>
              <a:t>s hábitos e rotinas de estudos.</a:t>
            </a:r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04819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Ensino Médio Integrado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Recuperação </a:t>
            </a:r>
            <a:r>
              <a:rPr lang="pt-BR" dirty="0" smtClean="0"/>
              <a:t>Paralela</a:t>
            </a:r>
          </a:p>
          <a:p>
            <a:pPr lvl="1"/>
            <a:r>
              <a:rPr lang="pt-BR" dirty="0" smtClean="0"/>
              <a:t>Participação</a:t>
            </a:r>
            <a:r>
              <a:rPr lang="pt-BR" b="1" dirty="0" smtClean="0"/>
              <a:t> obrigatória </a:t>
            </a:r>
            <a:r>
              <a:rPr lang="pt-BR" dirty="0" smtClean="0"/>
              <a:t>para os alunos com baixo rendimento ou dificuldades de aprendizagem convocados pelos professores.</a:t>
            </a:r>
          </a:p>
          <a:p>
            <a:pPr lvl="1"/>
            <a:r>
              <a:rPr lang="pt-BR" dirty="0" smtClean="0"/>
              <a:t>Oferecida no </a:t>
            </a:r>
            <a:r>
              <a:rPr lang="pt-BR" dirty="0" err="1" smtClean="0"/>
              <a:t>contraturno</a:t>
            </a:r>
            <a:r>
              <a:rPr lang="pt-BR" dirty="0" smtClean="0"/>
              <a:t>, antes ou após o período de aulas, ou aos sábados.</a:t>
            </a:r>
          </a:p>
          <a:p>
            <a:pPr marL="457200" lvl="1" indent="0">
              <a:buNone/>
            </a:pPr>
            <a:endParaRPr lang="pt-BR" dirty="0" smtClean="0"/>
          </a:p>
          <a:p>
            <a:pPr lvl="1"/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444106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Ensino Médio Integrado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Termo de autorização de </a:t>
            </a:r>
            <a:r>
              <a:rPr lang="pt-BR" dirty="0" smtClean="0"/>
              <a:t>saída</a:t>
            </a:r>
          </a:p>
          <a:p>
            <a:r>
              <a:rPr lang="pt-BR" dirty="0" smtClean="0"/>
              <a:t>Autorização de saída antecipada</a:t>
            </a:r>
            <a:endParaRPr lang="pt-BR" dirty="0"/>
          </a:p>
          <a:p>
            <a:pPr lvl="1"/>
            <a:r>
              <a:rPr lang="pt-BR" dirty="0" smtClean="0"/>
              <a:t>Situações previstas: o aluno deve </a:t>
            </a:r>
          </a:p>
          <a:p>
            <a:pPr marL="457200" lvl="1" indent="0">
              <a:buNone/>
            </a:pPr>
            <a:r>
              <a:rPr lang="pt-BR" dirty="0" smtClean="0"/>
              <a:t>retirar na CSP (sala G12) e devolver </a:t>
            </a:r>
          </a:p>
          <a:p>
            <a:pPr marL="457200" lvl="1" indent="0">
              <a:buNone/>
            </a:pPr>
            <a:r>
              <a:rPr lang="pt-BR" dirty="0"/>
              <a:t>a</a:t>
            </a:r>
            <a:r>
              <a:rPr lang="pt-BR" dirty="0" smtClean="0"/>
              <a:t>ssinada pelo responsável no dia </a:t>
            </a:r>
          </a:p>
          <a:p>
            <a:pPr marL="457200" lvl="1" indent="0">
              <a:buNone/>
            </a:pPr>
            <a:r>
              <a:rPr lang="pt-BR" dirty="0"/>
              <a:t>s</a:t>
            </a:r>
            <a:r>
              <a:rPr lang="pt-BR" dirty="0" smtClean="0"/>
              <a:t>eguinte.</a:t>
            </a: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0939" y="1143000"/>
            <a:ext cx="3909690" cy="5620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159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Ensino Médio Integrado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Uniforme</a:t>
            </a:r>
          </a:p>
          <a:p>
            <a:r>
              <a:rPr lang="pt-BR" dirty="0" smtClean="0"/>
              <a:t>Rematrícula</a:t>
            </a:r>
            <a:endParaRPr lang="pt-BR" dirty="0"/>
          </a:p>
          <a:p>
            <a:pPr lvl="1"/>
            <a:r>
              <a:rPr lang="pt-BR" dirty="0"/>
              <a:t>Realizada </a:t>
            </a:r>
            <a:r>
              <a:rPr lang="pt-BR" dirty="0" smtClean="0"/>
              <a:t>anualmente, online, </a:t>
            </a:r>
            <a:r>
              <a:rPr lang="pt-BR" dirty="0"/>
              <a:t>no mês de janeiro</a:t>
            </a:r>
            <a:r>
              <a:rPr lang="pt-BR" dirty="0" smtClean="0"/>
              <a:t>.</a:t>
            </a:r>
            <a:endParaRPr lang="pt-BR" dirty="0"/>
          </a:p>
          <a:p>
            <a:pPr marL="457200" lvl="1" indent="0">
              <a:buNone/>
            </a:pPr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38143257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Ensino Médio Integrado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Contatos</a:t>
            </a:r>
          </a:p>
          <a:p>
            <a:r>
              <a:rPr lang="pt-BR" dirty="0" smtClean="0"/>
              <a:t>CSP: </a:t>
            </a:r>
            <a:r>
              <a:rPr lang="pt-BR" dirty="0" smtClean="0">
                <a:hlinkClick r:id="rId2"/>
              </a:rPr>
              <a:t>csp.gru@ifsp.edu.br</a:t>
            </a:r>
            <a:endParaRPr lang="pt-BR" dirty="0" smtClean="0"/>
          </a:p>
          <a:p>
            <a:r>
              <a:rPr lang="pt-BR" dirty="0" smtClean="0"/>
              <a:t>Coordenação dos cursos:</a:t>
            </a:r>
          </a:p>
          <a:p>
            <a:pPr lvl="1"/>
            <a:r>
              <a:rPr lang="pt-BR" u="sng" dirty="0" smtClean="0"/>
              <a:t>Informática para Internet</a:t>
            </a:r>
          </a:p>
          <a:p>
            <a:pPr marL="457200" lvl="1" indent="0">
              <a:buNone/>
            </a:pPr>
            <a:r>
              <a:rPr lang="pt-BR" dirty="0" smtClean="0"/>
              <a:t>Profa. Márcia</a:t>
            </a:r>
          </a:p>
          <a:p>
            <a:pPr lvl="1"/>
            <a:r>
              <a:rPr lang="pt-BR" u="sng" dirty="0" smtClean="0"/>
              <a:t>Mecatrônica</a:t>
            </a:r>
            <a:endParaRPr lang="pt-BR" u="sng" dirty="0"/>
          </a:p>
          <a:p>
            <a:pPr marL="457200" lvl="1" indent="0">
              <a:buNone/>
            </a:pPr>
            <a:r>
              <a:rPr lang="pt-BR" dirty="0" smtClean="0"/>
              <a:t>Prof. Isaque</a:t>
            </a:r>
          </a:p>
          <a:p>
            <a:endParaRPr lang="pt-BR" dirty="0"/>
          </a:p>
          <a:p>
            <a:pPr marL="457200" lvl="1" indent="0">
              <a:buNone/>
            </a:pPr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9269515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Agenda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7863" y="1652954"/>
            <a:ext cx="8596312" cy="4389071"/>
          </a:xfrm>
        </p:spPr>
        <p:txBody>
          <a:bodyPr/>
          <a:lstStyle/>
          <a:p>
            <a:r>
              <a:rPr lang="pt-BR" dirty="0" smtClean="0"/>
              <a:t>Abertura</a:t>
            </a:r>
          </a:p>
          <a:p>
            <a:pPr lvl="1"/>
            <a:r>
              <a:rPr lang="pt-BR" dirty="0" smtClean="0"/>
              <a:t>O IFSP;</a:t>
            </a:r>
          </a:p>
          <a:p>
            <a:pPr lvl="2"/>
            <a:r>
              <a:rPr lang="pt-BR" dirty="0" smtClean="0"/>
              <a:t>Vídeo Institucional</a:t>
            </a:r>
          </a:p>
          <a:p>
            <a:pPr lvl="2"/>
            <a:r>
              <a:rPr lang="pt-BR" dirty="0" smtClean="0"/>
              <a:t>Cursos </a:t>
            </a:r>
            <a:r>
              <a:rPr lang="pt-BR" dirty="0" smtClean="0"/>
              <a:t>Oferecidos</a:t>
            </a:r>
          </a:p>
          <a:p>
            <a:pPr lvl="2"/>
            <a:r>
              <a:rPr lang="pt-BR" dirty="0" smtClean="0"/>
              <a:t>Coordenadoria Sociopedagógica</a:t>
            </a:r>
            <a:endParaRPr lang="pt-BR" dirty="0" smtClean="0"/>
          </a:p>
          <a:p>
            <a:pPr lvl="2"/>
            <a:r>
              <a:rPr lang="pt-BR" dirty="0" smtClean="0"/>
              <a:t>PAP</a:t>
            </a:r>
          </a:p>
          <a:p>
            <a:pPr lvl="2"/>
            <a:r>
              <a:rPr lang="pt-BR" dirty="0" smtClean="0"/>
              <a:t>Ensino Médio Integrado</a:t>
            </a:r>
          </a:p>
          <a:p>
            <a:pPr lvl="3"/>
            <a:r>
              <a:rPr lang="pt-BR" dirty="0"/>
              <a:t>Documentos norteadores da vida no </a:t>
            </a:r>
            <a:r>
              <a:rPr lang="pt-BR" dirty="0" smtClean="0"/>
              <a:t>câmpus</a:t>
            </a:r>
          </a:p>
          <a:p>
            <a:pPr lvl="3"/>
            <a:r>
              <a:rPr lang="pt-BR" dirty="0" smtClean="0"/>
              <a:t>Orientação </a:t>
            </a:r>
            <a:r>
              <a:rPr lang="pt-BR" dirty="0" smtClean="0"/>
              <a:t>de Estudos</a:t>
            </a:r>
          </a:p>
          <a:p>
            <a:pPr lvl="3"/>
            <a:r>
              <a:rPr lang="pt-BR" dirty="0" smtClean="0"/>
              <a:t>Recuperação Paralela</a:t>
            </a:r>
          </a:p>
          <a:p>
            <a:pPr lvl="3"/>
            <a:r>
              <a:rPr lang="pt-BR" dirty="0"/>
              <a:t>Termo de autorização de </a:t>
            </a:r>
            <a:r>
              <a:rPr lang="pt-BR" dirty="0" smtClean="0"/>
              <a:t>saída</a:t>
            </a:r>
          </a:p>
          <a:p>
            <a:pPr lvl="3"/>
            <a:r>
              <a:rPr lang="pt-BR" dirty="0" smtClean="0"/>
              <a:t>Uniforme</a:t>
            </a:r>
            <a:endParaRPr lang="pt-BR" dirty="0"/>
          </a:p>
          <a:p>
            <a:pPr lvl="3"/>
            <a:r>
              <a:rPr lang="pt-BR" dirty="0" smtClean="0"/>
              <a:t>Rematrícula</a:t>
            </a:r>
          </a:p>
          <a:p>
            <a:pPr lvl="3"/>
            <a:r>
              <a:rPr lang="pt-BR" dirty="0" smtClean="0"/>
              <a:t>Contatos </a:t>
            </a:r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4139596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z="4000" b="1" dirty="0" smtClean="0"/>
              <a:t>Obrigado!!!!!</a:t>
            </a:r>
            <a:endParaRPr lang="pt-BR" sz="4000" b="1" dirty="0"/>
          </a:p>
        </p:txBody>
      </p:sp>
    </p:spTree>
    <p:extLst>
      <p:ext uri="{BB962C8B-B14F-4D97-AF65-F5344CB8AC3E}">
        <p14:creationId xmlns:p14="http://schemas.microsoft.com/office/powerpoint/2010/main" val="21853343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Vídeo Institucional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7863" y="1652954"/>
            <a:ext cx="8596312" cy="4389071"/>
          </a:xfrm>
        </p:spPr>
        <p:txBody>
          <a:bodyPr/>
          <a:lstStyle/>
          <a:p>
            <a:r>
              <a:rPr lang="pt-BR" dirty="0"/>
              <a:t>https://www.youtube.com/watch?v=6fxiAQJCmtg</a:t>
            </a:r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3751323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Apresentação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7863" y="1660850"/>
            <a:ext cx="8596312" cy="4381176"/>
          </a:xfrm>
        </p:spPr>
        <p:txBody>
          <a:bodyPr/>
          <a:lstStyle/>
          <a:p>
            <a:r>
              <a:rPr lang="pt-BR" dirty="0" smtClean="0"/>
              <a:t>Base legal</a:t>
            </a:r>
          </a:p>
          <a:p>
            <a:pPr lvl="1"/>
            <a:r>
              <a:rPr lang="pt-BR" dirty="0" smtClean="0"/>
              <a:t>LEI </a:t>
            </a:r>
            <a:r>
              <a:rPr lang="pt-BR" dirty="0"/>
              <a:t>Nº 11.892, DE 29 DE DEZEMBRO DE 2008</a:t>
            </a:r>
            <a:r>
              <a:rPr lang="pt-BR" dirty="0" smtClean="0"/>
              <a:t>.</a:t>
            </a:r>
            <a:r>
              <a:rPr lang="pt-BR" dirty="0"/>
              <a:t>	</a:t>
            </a:r>
            <a:endParaRPr lang="pt-BR" dirty="0" smtClean="0"/>
          </a:p>
          <a:p>
            <a:pPr algn="just"/>
            <a:r>
              <a:rPr lang="pt-BR" dirty="0" smtClean="0"/>
              <a:t>Institui a Rede Federal de Educação Profissional, Científica e Tecnológica, cria os Institutos Federais de Educação, Ciência e Tecnologia, e dá outras providências.</a:t>
            </a:r>
          </a:p>
          <a:p>
            <a:pPr algn="just"/>
            <a:r>
              <a:rPr lang="pt-BR" dirty="0" smtClean="0"/>
              <a:t>Brasil</a:t>
            </a:r>
          </a:p>
          <a:p>
            <a:pPr lvl="1" algn="just"/>
            <a:r>
              <a:rPr lang="pt-BR" dirty="0" smtClean="0"/>
              <a:t>38 Institutos Federais</a:t>
            </a:r>
          </a:p>
          <a:p>
            <a:pPr lvl="1" algn="just"/>
            <a:r>
              <a:rPr lang="pt-BR" dirty="0" smtClean="0"/>
              <a:t>Mais de 600 </a:t>
            </a:r>
            <a:r>
              <a:rPr lang="pt-BR" dirty="0" err="1" smtClean="0"/>
              <a:t>câmpus</a:t>
            </a:r>
            <a:endParaRPr lang="pt-BR" dirty="0" smtClean="0"/>
          </a:p>
          <a:p>
            <a:pPr lvl="1" algn="just"/>
            <a:r>
              <a:rPr lang="pt-BR" dirty="0" smtClean="0"/>
              <a:t>Todos os estados</a:t>
            </a:r>
          </a:p>
          <a:p>
            <a:pPr lvl="1" algn="just"/>
            <a:r>
              <a:rPr lang="pt-BR" dirty="0" smtClean="0"/>
              <a:t>São Paulo – 37 </a:t>
            </a:r>
            <a:r>
              <a:rPr lang="pt-BR" dirty="0" err="1" smtClean="0"/>
              <a:t>câmpus</a:t>
            </a:r>
            <a:endParaRPr lang="pt-BR" dirty="0" smtClean="0"/>
          </a:p>
          <a:p>
            <a:pPr lvl="2" algn="just"/>
            <a:r>
              <a:rPr lang="pt-BR" dirty="0" smtClean="0"/>
              <a:t>Cerca de 40 mil alunos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5016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7863" y="246186"/>
            <a:ext cx="8596312" cy="747346"/>
          </a:xfrm>
        </p:spPr>
        <p:txBody>
          <a:bodyPr/>
          <a:lstStyle/>
          <a:p>
            <a:pPr algn="ctr"/>
            <a:r>
              <a:rPr lang="pt-BR" sz="2800" dirty="0" smtClean="0"/>
              <a:t>Rede Federal de Educação Profissional e Tecnológica</a:t>
            </a:r>
            <a:r>
              <a:rPr lang="pt-BR" dirty="0" smtClean="0"/>
              <a:t> </a:t>
            </a:r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2052" name="Picture 4" descr="Resultado de imagem para mapa institutos federais brasi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3168" y="923192"/>
            <a:ext cx="5945702" cy="5240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9376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O IFSP</a:t>
            </a:r>
            <a:endParaRPr lang="pt-BR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85" y="1242874"/>
            <a:ext cx="8369690" cy="5163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3224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altLang="pt-BR" dirty="0"/>
              <a:t>O IFSP Guarulhos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7863" y="1243632"/>
            <a:ext cx="8596312" cy="5117187"/>
          </a:xfrm>
        </p:spPr>
        <p:txBody>
          <a:bodyPr/>
          <a:lstStyle/>
          <a:p>
            <a:r>
              <a:rPr lang="pt-BR" dirty="0" smtClean="0"/>
              <a:t>Cursos oferecidos</a:t>
            </a:r>
            <a:endParaRPr lang="pt-BR" dirty="0" smtClean="0"/>
          </a:p>
          <a:p>
            <a:pPr lvl="1"/>
            <a:r>
              <a:rPr lang="pt-BR" dirty="0" smtClean="0"/>
              <a:t>Técnico integrado ao Ensino Médio</a:t>
            </a:r>
          </a:p>
          <a:p>
            <a:pPr lvl="2"/>
            <a:r>
              <a:rPr lang="pt-BR" dirty="0" smtClean="0"/>
              <a:t>Informática para Internet </a:t>
            </a:r>
          </a:p>
          <a:p>
            <a:pPr lvl="2"/>
            <a:r>
              <a:rPr lang="pt-BR" dirty="0" smtClean="0"/>
              <a:t>Mecatrônica</a:t>
            </a:r>
          </a:p>
          <a:p>
            <a:pPr lvl="1"/>
            <a:r>
              <a:rPr lang="pt-BR" dirty="0" smtClean="0"/>
              <a:t>Técnico concomitante/Subsequente</a:t>
            </a:r>
            <a:endParaRPr lang="pt-BR" dirty="0"/>
          </a:p>
          <a:p>
            <a:pPr lvl="2"/>
            <a:r>
              <a:rPr lang="pt-BR" dirty="0"/>
              <a:t>Informática para Internet </a:t>
            </a:r>
            <a:endParaRPr lang="pt-BR" dirty="0" smtClean="0"/>
          </a:p>
          <a:p>
            <a:pPr lvl="2"/>
            <a:r>
              <a:rPr lang="pt-BR" dirty="0" smtClean="0"/>
              <a:t>Automação Industrial</a:t>
            </a:r>
            <a:endParaRPr lang="pt-BR" dirty="0"/>
          </a:p>
          <a:p>
            <a:pPr lvl="1"/>
            <a:r>
              <a:rPr lang="pt-BR" dirty="0" smtClean="0"/>
              <a:t>Superiores</a:t>
            </a:r>
            <a:endParaRPr lang="pt-BR" dirty="0"/>
          </a:p>
          <a:p>
            <a:pPr lvl="2"/>
            <a:r>
              <a:rPr lang="pt-BR" dirty="0" smtClean="0"/>
              <a:t>Análise e Desenvolvimento de Sistemas</a:t>
            </a:r>
          </a:p>
          <a:p>
            <a:pPr lvl="2"/>
            <a:r>
              <a:rPr lang="pt-BR" dirty="0" smtClean="0"/>
              <a:t>Automação Industrial</a:t>
            </a:r>
          </a:p>
          <a:p>
            <a:pPr lvl="2"/>
            <a:r>
              <a:rPr lang="pt-BR" dirty="0" smtClean="0"/>
              <a:t>Engenharia de Automação e Controle</a:t>
            </a:r>
            <a:endParaRPr lang="pt-BR" dirty="0"/>
          </a:p>
          <a:p>
            <a:pPr lvl="2"/>
            <a:r>
              <a:rPr lang="pt-BR" dirty="0" smtClean="0"/>
              <a:t>Matemática</a:t>
            </a:r>
            <a:endParaRPr lang="pt-BR" dirty="0"/>
          </a:p>
          <a:p>
            <a:pPr lvl="1"/>
            <a:r>
              <a:rPr lang="pt-BR" dirty="0" smtClean="0"/>
              <a:t>Pós-graduação</a:t>
            </a:r>
            <a:endParaRPr lang="pt-BR" dirty="0"/>
          </a:p>
          <a:p>
            <a:pPr lvl="2"/>
            <a:r>
              <a:rPr lang="pt-BR" dirty="0" smtClean="0"/>
              <a:t>Gestão de Sistemas de Informação</a:t>
            </a:r>
            <a:endParaRPr lang="pt-BR" dirty="0"/>
          </a:p>
          <a:p>
            <a:pPr lvl="2"/>
            <a:endParaRPr lang="pt-BR" dirty="0"/>
          </a:p>
          <a:p>
            <a:pPr lvl="2"/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2503316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altLang="pt-BR" dirty="0" smtClean="0"/>
              <a:t>Maiores informações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7863" y="1243632"/>
            <a:ext cx="8596312" cy="5117187"/>
          </a:xfrm>
        </p:spPr>
        <p:txBody>
          <a:bodyPr/>
          <a:lstStyle/>
          <a:p>
            <a:r>
              <a:rPr lang="pt-BR" sz="3200" dirty="0" smtClean="0"/>
              <a:t>Site</a:t>
            </a:r>
          </a:p>
          <a:p>
            <a:pPr lvl="1"/>
            <a:r>
              <a:rPr lang="pt-BR" sz="3200" dirty="0" smtClean="0">
                <a:hlinkClick r:id="rId2"/>
              </a:rPr>
              <a:t>www.ifsp.edu.br</a:t>
            </a:r>
            <a:endParaRPr lang="pt-BR" sz="3200" dirty="0" smtClean="0"/>
          </a:p>
          <a:p>
            <a:pPr lvl="2"/>
            <a:endParaRPr lang="pt-BR" dirty="0"/>
          </a:p>
          <a:p>
            <a:pPr lvl="2"/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2844049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altLang="pt-BR" dirty="0"/>
              <a:t>O IFSP Guarulhos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7863" y="1547446"/>
            <a:ext cx="8596312" cy="4494579"/>
          </a:xfrm>
        </p:spPr>
        <p:txBody>
          <a:bodyPr/>
          <a:lstStyle/>
          <a:p>
            <a:r>
              <a:rPr lang="pt-BR" dirty="0"/>
              <a:t>Coordenadoria </a:t>
            </a:r>
            <a:r>
              <a:rPr lang="pt-BR" dirty="0" smtClean="0"/>
              <a:t>Sociopedagógica (CSP) </a:t>
            </a:r>
            <a:r>
              <a:rPr lang="pt-BR" dirty="0"/>
              <a:t>– </a:t>
            </a:r>
            <a:r>
              <a:rPr lang="pt-BR" dirty="0" smtClean="0"/>
              <a:t>Sala G12;</a:t>
            </a:r>
          </a:p>
          <a:p>
            <a:endParaRPr lang="pt-BR" dirty="0"/>
          </a:p>
          <a:p>
            <a:pPr lvl="1"/>
            <a:r>
              <a:rPr lang="pt-BR" altLang="pt-BR" sz="1800" dirty="0" smtClean="0">
                <a:solidFill>
                  <a:schemeClr val="tx1"/>
                </a:solidFill>
              </a:rPr>
              <a:t>Acompanhar </a:t>
            </a:r>
            <a:r>
              <a:rPr lang="pt-BR" altLang="pt-BR" sz="1800" dirty="0">
                <a:solidFill>
                  <a:schemeClr val="tx1"/>
                </a:solidFill>
              </a:rPr>
              <a:t>o processo de ensino e aprendizagem; </a:t>
            </a:r>
          </a:p>
          <a:p>
            <a:pPr lvl="1"/>
            <a:r>
              <a:rPr lang="pt-BR" altLang="pt-BR" sz="1800" dirty="0">
                <a:solidFill>
                  <a:schemeClr val="tx1"/>
                </a:solidFill>
              </a:rPr>
              <a:t>Colaborar com o desenvolvimento </a:t>
            </a:r>
            <a:r>
              <a:rPr lang="pt-BR" altLang="pt-BR" sz="1800" dirty="0" smtClean="0">
                <a:solidFill>
                  <a:schemeClr val="tx1"/>
                </a:solidFill>
              </a:rPr>
              <a:t>acadêmico dos alunos; </a:t>
            </a:r>
            <a:endParaRPr lang="pt-BR" altLang="pt-BR" sz="1800" dirty="0">
              <a:solidFill>
                <a:schemeClr val="tx1"/>
              </a:solidFill>
            </a:endParaRPr>
          </a:p>
          <a:p>
            <a:pPr lvl="1"/>
            <a:r>
              <a:rPr lang="pt-BR" altLang="pt-BR" sz="1800" dirty="0">
                <a:solidFill>
                  <a:schemeClr val="tx1"/>
                </a:solidFill>
              </a:rPr>
              <a:t>Atender, orientar, encaminhar e acompanhar estudantes e familiares nas questões sociais, psicológicas e educacionais; </a:t>
            </a:r>
          </a:p>
          <a:p>
            <a:pPr lvl="1" algn="just"/>
            <a:r>
              <a:rPr lang="pt-BR" altLang="pt-BR" sz="1800" dirty="0" smtClean="0">
                <a:solidFill>
                  <a:schemeClr val="tx1"/>
                </a:solidFill>
              </a:rPr>
              <a:t>Promove eventos e pesquisas;</a:t>
            </a:r>
          </a:p>
          <a:p>
            <a:pPr lvl="1" algn="just"/>
            <a:r>
              <a:rPr lang="pt-BR" altLang="pt-BR" sz="1800" dirty="0" smtClean="0">
                <a:solidFill>
                  <a:schemeClr val="tx1"/>
                </a:solidFill>
              </a:rPr>
              <a:t>Gerencia programas diversos;</a:t>
            </a:r>
          </a:p>
          <a:p>
            <a:pPr lvl="1" algn="just"/>
            <a:r>
              <a:rPr lang="pt-BR" altLang="pt-BR" sz="1800" dirty="0" smtClean="0">
                <a:solidFill>
                  <a:schemeClr val="tx1"/>
                </a:solidFill>
              </a:rPr>
              <a:t>Atua em questões educacionais </a:t>
            </a:r>
            <a:r>
              <a:rPr lang="pt-BR" altLang="pt-BR" sz="1800" dirty="0" smtClean="0">
                <a:solidFill>
                  <a:schemeClr val="tx1"/>
                </a:solidFill>
              </a:rPr>
              <a:t>diversas.</a:t>
            </a:r>
            <a:endParaRPr lang="pt-BR" dirty="0"/>
          </a:p>
          <a:p>
            <a:pPr lvl="1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15920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Aspeto">
  <a:themeElements>
    <a:clrScheme name="1_Aspeto 1">
      <a:dk1>
        <a:srgbClr val="000000"/>
      </a:dk1>
      <a:lt1>
        <a:srgbClr val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FFFFFF"/>
      </a:accent3>
      <a:accent4>
        <a:srgbClr val="000000"/>
      </a:accent4>
      <a:accent5>
        <a:srgbClr val="C6DDAC"/>
      </a:accent5>
      <a:accent6>
        <a:srgbClr val="4B911D"/>
      </a:accent6>
      <a:hlink>
        <a:srgbClr val="99CA3C"/>
      </a:hlink>
      <a:folHlink>
        <a:srgbClr val="B9D181"/>
      </a:folHlink>
    </a:clrScheme>
    <a:fontScheme name="1_Aspeto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1_Aspeto 1">
        <a:dk1>
          <a:srgbClr val="000000"/>
        </a:dk1>
        <a:lt1>
          <a:srgbClr val="FFFFFF"/>
        </a:lt1>
        <a:dk2>
          <a:srgbClr val="2C3C43"/>
        </a:dk2>
        <a:lt2>
          <a:srgbClr val="EBEBEB"/>
        </a:lt2>
        <a:accent1>
          <a:srgbClr val="90C226"/>
        </a:accent1>
        <a:accent2>
          <a:srgbClr val="54A021"/>
        </a:accent2>
        <a:accent3>
          <a:srgbClr val="FFFFFF"/>
        </a:accent3>
        <a:accent4>
          <a:srgbClr val="000000"/>
        </a:accent4>
        <a:accent5>
          <a:srgbClr val="C6DDAC"/>
        </a:accent5>
        <a:accent6>
          <a:srgbClr val="4B911D"/>
        </a:accent6>
        <a:hlink>
          <a:srgbClr val="99CA3C"/>
        </a:hlink>
        <a:folHlink>
          <a:srgbClr val="B9D18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5058</TotalTime>
  <Words>500</Words>
  <Application>Microsoft Office PowerPoint</Application>
  <PresentationFormat>Widescreen</PresentationFormat>
  <Paragraphs>118</Paragraphs>
  <Slides>20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20</vt:i4>
      </vt:variant>
    </vt:vector>
  </HeadingPairs>
  <TitlesOfParts>
    <vt:vector size="25" baseType="lpstr">
      <vt:lpstr>Arial</vt:lpstr>
      <vt:lpstr>Calibri</vt:lpstr>
      <vt:lpstr>Trebuchet MS</vt:lpstr>
      <vt:lpstr>Wingdings 3</vt:lpstr>
      <vt:lpstr>1_Aspeto</vt:lpstr>
      <vt:lpstr>Instituto Federal de Educação, Ciência e Tecnologia de São Paulo Campus Guarulhos </vt:lpstr>
      <vt:lpstr>Agenda</vt:lpstr>
      <vt:lpstr>Vídeo Institucional</vt:lpstr>
      <vt:lpstr>Apresentação</vt:lpstr>
      <vt:lpstr>Rede Federal de Educação Profissional e Tecnológica </vt:lpstr>
      <vt:lpstr>O IFSP</vt:lpstr>
      <vt:lpstr>O IFSP Guarulhos</vt:lpstr>
      <vt:lpstr>Maiores informações</vt:lpstr>
      <vt:lpstr>O IFSP Guarulhos</vt:lpstr>
      <vt:lpstr>O IFSP Guarulhos</vt:lpstr>
      <vt:lpstr>Programa de Auxílio Permanência - PAP</vt:lpstr>
      <vt:lpstr>Ensino Médio Integrado</vt:lpstr>
      <vt:lpstr>Ensino Médio Integrado: Organização didática do IFSP </vt:lpstr>
      <vt:lpstr>Ensino Médio Integrado: Organização didática do IFSP </vt:lpstr>
      <vt:lpstr>Ensino Médio Integrado</vt:lpstr>
      <vt:lpstr>Ensino Médio Integrado</vt:lpstr>
      <vt:lpstr>Ensino Médio Integrado</vt:lpstr>
      <vt:lpstr>Ensino Médio Integrado</vt:lpstr>
      <vt:lpstr>Ensino Médio Integrado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Diretoria de Graduação Projeto Pedagógico de Cursos de Graduação</dc:title>
  <dc:creator>Valéria</dc:creator>
  <cp:lastModifiedBy>DOUGLAS MENDES BRITES</cp:lastModifiedBy>
  <cp:revision>426</cp:revision>
  <dcterms:created xsi:type="dcterms:W3CDTF">2013-07-17T12:36:26Z</dcterms:created>
  <dcterms:modified xsi:type="dcterms:W3CDTF">2018-02-06T17:08:27Z</dcterms:modified>
</cp:coreProperties>
</file>